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ink/inkAction1.xml" ContentType="application/vnd.ms-office.inkAction+xml"/>
  <Override PartName="/ppt/ink/inkAction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79" r:id="rId3"/>
    <p:sldId id="280" r:id="rId4"/>
    <p:sldId id="281" r:id="rId5"/>
    <p:sldId id="282" r:id="rId6"/>
    <p:sldId id="283" r:id="rId7"/>
    <p:sldId id="284" r:id="rId8"/>
    <p:sldId id="287" r:id="rId9"/>
    <p:sldId id="295" r:id="rId10"/>
    <p:sldId id="294" r:id="rId11"/>
    <p:sldId id="289" r:id="rId12"/>
    <p:sldId id="285" r:id="rId13"/>
    <p:sldId id="286" r:id="rId14"/>
    <p:sldId id="257" r:id="rId15"/>
    <p:sldId id="25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96" r:id="rId27"/>
    <p:sldId id="293" r:id="rId28"/>
    <p:sldId id="297" r:id="rId29"/>
    <p:sldId id="291" r:id="rId30"/>
    <p:sldId id="292" r:id="rId31"/>
  </p:sldIdLst>
  <p:sldSz cx="9906000" cy="6858000" type="A4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A1F1"/>
    <a:srgbClr val="FAC090"/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984" y="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0" units="1/cm"/>
          <inkml:channelProperty channel="Y" name="resolution" value="45" units="1/cm"/>
          <inkml:channelProperty channel="T" name="resolution" value="1" units="1/dev"/>
        </inkml:channelProperties>
      </inkml:inkSource>
      <inkml:timestamp xml:id="ts0" timeString="2019-03-05T03:23:52.5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871">
    <iact:property name="dataType"/>
    <iact:actionData xml:id="d0">
      <inkml:trace xmlns:inkml="http://www.w3.org/2003/InkML" xml:id="stk0" contextRef="#ctx0" brushRef="#br0">13723 12876 0,'0'0'37,"0"0"-29,17 36 0,19-19 0,-36 19 0,17-19 0,1 19 0,-18-19-2,18 1 2,-1 17 0,-17-17 0,0-1 0,18 1 0,-1-18 0,-17 35 0,0-35 22,18 0 76,17-53-98,18-17-2,0-18 2,18-18 0,-18 0 0,-18 0 0,0 0 0,-17 71 0,17 0 0,-17-1-2,17 19 2,-17-19 0,-18 19 0,17 17 0,1-18 0,-18 18 0,0-17 4,18 17-6,-18 0 7,0 0 6,0-18-3,17 18-8</inkml:trace>
    </iact:actionData>
  </iact:action>
  <iact:action type="add" startTime="13243">
    <iact:property name="dataType"/>
    <iact:actionData xml:id="d1">
      <inkml:trace xmlns:inkml="http://www.w3.org/2003/InkML" xml:id="stk1" contextRef="#ctx0" brushRef="#br0">13687 16616 0,'0'0'7,"0"17"39,0 1-30,0-18-2,0 18-6,0-18 28,0 17-14,0 1-6,0-18-4,18 18-4,-18-1 0,18 1 0,-1 17 0,-17-17-2,0 0 2,18-1 0,-18 1 0,18-18 0,-18 17 0,0 1 0,17 0 4,-17-18-6,0 17 10,0-17-8,0 0 12,36 0 58,-19 0-70,18-35-2,-17 17 2,0 1 0,17-18 0,-17-1 0,17 1 0,-17 17 0,-1-17 0,1 17 0,-18 1-2,18-19 2,-1 19 0,-17-1 0,18-17 0,-18 35 0,17-35 0,-17 17 0,18 0-2,17-17 2,-17 17 0,0-17 0,-1 18 0,19-19 0,-19 19 0,18-19 0,-17 19 0,17-19-2,-17 19 2,17-36 0,-35 0 0,36 35 0,-19 1 0,-17-19 0,18 36 4,-18-17-6,0-1 2,0 0 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0" units="1/cm"/>
          <inkml:channelProperty channel="Y" name="resolution" value="45" units="1/cm"/>
          <inkml:channelProperty channel="T" name="resolution" value="1" units="1/dev"/>
        </inkml:channelProperties>
      </inkml:inkSource>
      <inkml:timestamp xml:id="ts0" timeString="2019-03-05T03:25:00.2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121">
    <iact:property name="dataType"/>
    <iact:actionData xml:id="d0">
      <inkml:trace xmlns:inkml="http://www.w3.org/2003/InkML" xml:id="stk0" contextRef="#ctx0" brushRef="#br0">6279 7161 0,'0'0'36,"-18"0"-28,18 0 0,-17-17 0,-1 17-2,1-18 8,17 0-4,-18 18 6,0 0-8,18-17 0,-17 17 4,17-18-6,-36 1 2,36-1 0,-17 0 0,-1-17 3,0-18-6,-17 18 4,18-36-2,17 18 0,0 18 0,0-35 1,0 52 4,0-17-8,0 17 6,0-17-4,0 17 2,0 0 5,0-17-12,17 17 12,-17 1-10,18-18 8,-1 17-4,1-17-1,0 17 2,17-17 0,-17-1 3,52-16-8,1-1 8,17 0-6,0 17 3,-17 1 0,-1 17 0,-34-17 4,-19 18-8,36-1 5,-35 0-4,17 1 4,36-19 0,34 1-3,-16 17 6,16-17-8,1 0 6,0 0-4,0 17 2,0 0-2,-36 18 2,-17 0 5,-17 0-10,-19 0 7,18 0-4,-17 0 2,0 18 0,17-18-2,-17 0 7,17 18-10,0-1 8,0 1-6,1 17 4,-1-17-2,18 17 1,-18-17 4,0 17-10,-17-17 10,17 17-8,-17-17 6,17 17-4,-17 0 2,17-17 5,-17 17-10,-1-17 8,1 17-8,0-17 7,17 17 0,-17 18-2,-1-18 2,1 0-4,0 1 2,-1-19 5,-17 1-12,0 17 12,0-17-10,0 17 8,0 0-6,-17-17 3,-1 35 0,-17-18 11,17 1-18,0-1 1,-17 0 9,17 0-6,-17 1 4,18 34-2,-54 18 1,0 1 4,-17-1-8,18-53 6,-1 18-6,-17 17 6,0-17-4,17-17 2,18-19 5,18 19-10,-18-19 8,35 19-6,1-36 4,-18 0-4,17 17 4,0-17-2,-17 18 1,17-18 4,1 0-8,-36 0 6,35 0-4,1 0 2,-19 0 5,19 0-12,-1-18 11,-17 18-8,17-17 6,-17-1-4,17 18 2,1-18 5,-19 1-12,19-1 12,-19 0-10,19 1 8,-1-1-6,-17 0 4,17 1-2,-17-1 1,17 0 4,1 18-10,-19-17 10,36-1-6,-35 18 1,35-17 0,-18 17 5,18-18-4,-17 0 0,-1 1-2,0-1 7,1 0-10,-1-17 9,1 0-8,-19-36 5,19 54-2,-19-19 1,36 19 4,-17-1-10,-1-17 10,18 17-8,0-17 6,-18 35-4,18-18 15,-17 1-20,17-1 1,0 0 9,0 1-8,0-1 8,0-17-6,0 17 4,0 1-2,0-19 1,0 19 4,0-1-8,0-17 6,0 35-2,0-18 0,0 0 8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CDDB3-5773-4928-96A5-A672A9A671C4}" type="datetimeFigureOut">
              <a:rPr lang="zh-TW" altLang="en-US" smtClean="0"/>
              <a:t>2022/8/3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A7194-8FC3-4D67-9A0B-82A0501E9A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3477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930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895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DB5EB72-6489-4D39-9F0D-472BDF6F0BFA}" type="datetime1">
              <a:rPr lang="zh-TW" altLang="en-US" smtClean="0"/>
              <a:t>2022/8/3</a:t>
            </a:fld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臺灣大學奈米機電系統研究中心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5881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490662"/>
            <a:ext cx="8915400" cy="850106"/>
          </a:xfrm>
          <a:prstGeom prst="rect">
            <a:avLst/>
          </a:prstGeo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80792" y="6237312"/>
            <a:ext cx="3440658" cy="476250"/>
          </a:xfrm>
          <a:prstGeom prst="rect">
            <a:avLst/>
          </a:prstGeom>
          <a:ln/>
        </p:spPr>
        <p:txBody>
          <a:bodyPr anchor="ctr"/>
          <a:lstStyle>
            <a:lvl1pPr>
              <a:defRPr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臺灣大學奈米機電系統研究中心</a:t>
            </a:r>
            <a:endParaRPr lang="zh-TW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337126"/>
            <a:ext cx="23114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3074" name="Picture 2" descr="F:\logo\LOGO-3去背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477" y="260648"/>
            <a:ext cx="582767" cy="53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8B4C696-610A-41A9-9D91-AD2717012F44}" type="datetime1">
              <a:rPr lang="zh-TW" altLang="en-US" smtClean="0"/>
              <a:t>2022/8/3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35148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014008" y="6309320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國立臺灣大學奈米機電系統研究中心</a:t>
            </a:r>
          </a:p>
        </p:txBody>
      </p:sp>
      <p:sp>
        <p:nvSpPr>
          <p:cNvPr id="12" name="矩形 11"/>
          <p:cNvSpPr/>
          <p:nvPr/>
        </p:nvSpPr>
        <p:spPr>
          <a:xfrm>
            <a:off x="56456" y="6309320"/>
            <a:ext cx="1202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effectLst/>
                <a:latin typeface="+mj-lt"/>
                <a:ea typeface="微軟正黑體" panose="020B0604030504040204" pitchFamily="34" charset="-120"/>
              </a:rPr>
              <a:t>2016/11/1</a:t>
            </a:r>
            <a:endParaRPr lang="zh-TW" altLang="en-US" b="1" dirty="0">
              <a:effectLst/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957114" y="6309320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17E26DE-AB19-4773-9D52-38FAE4FAD451}" type="slidenum">
              <a:rPr lang="zh-TW" altLang="en-US" b="1" smtClean="0">
                <a:effectLst/>
                <a:latin typeface="+mj-lt"/>
                <a:ea typeface="微軟正黑體" panose="020B0604030504040204" pitchFamily="34" charset="-120"/>
              </a:rPr>
              <a:t>‹#›</a:t>
            </a:fld>
            <a:endParaRPr lang="zh-TW" altLang="en-US" b="1" dirty="0">
              <a:effectLst/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514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microsoft.com/office/2007/relationships/hdphoto" Target="../media/hdphoto1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11" Type="http://schemas.openxmlformats.org/officeDocument/2006/relationships/image" Target="../media/image22.jpe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18.jpeg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12.wdp"/><Relationship Id="rId7" Type="http://schemas.microsoft.com/office/2007/relationships/hdphoto" Target="../media/hdphoto14.wdp"/><Relationship Id="rId12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27.jpeg"/><Relationship Id="rId4" Type="http://schemas.openxmlformats.org/officeDocument/2006/relationships/image" Target="../media/image24.jpeg"/><Relationship Id="rId9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" Target="slide1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11/relationships/inkAction" Target="../ink/inkAction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6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microsoft.com/office/2011/relationships/inkAction" Target="../ink/inkAction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0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6632"/>
            <a:ext cx="3600400" cy="2484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752475" cy="742950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632520" y="2564904"/>
            <a:ext cx="8640960" cy="36724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國立臺灣大學</a:t>
            </a:r>
            <a:br>
              <a:rPr lang="en-US" altLang="zh-TW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奈米機電系統研究中心</a:t>
            </a:r>
            <a:br>
              <a:rPr lang="en-US" altLang="zh-TW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新細明體" charset="-120"/>
                <a:cs typeface="Times New Roman" panose="02020603050405020304" pitchFamily="18" charset="0"/>
              </a:rPr>
              <a:t>National Taiwan University</a:t>
            </a:r>
            <a:r>
              <a:rPr lang="zh-TW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新細明體" charset="-120"/>
                <a:cs typeface="Times New Roman" panose="02020603050405020304" pitchFamily="18" charset="0"/>
              </a:rPr>
              <a:t> </a:t>
            </a:r>
            <a:br>
              <a:rPr lang="en-US" altLang="zh-TW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新細明體" charset="-120"/>
                <a:cs typeface="Times New Roman" panose="02020603050405020304" pitchFamily="18" charset="0"/>
              </a:rPr>
            </a:br>
            <a:r>
              <a:rPr lang="en-US" altLang="zh-TW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新細明體" charset="-120"/>
                <a:cs typeface="Times New Roman" panose="02020603050405020304" pitchFamily="18" charset="0"/>
              </a:rPr>
              <a:t>Nano-Electro-Mechanical-Systems </a:t>
            </a:r>
            <a:br>
              <a:rPr lang="en-US" altLang="zh-TW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新細明體" charset="-120"/>
                <a:cs typeface="Times New Roman" panose="02020603050405020304" pitchFamily="18" charset="0"/>
              </a:rPr>
            </a:br>
            <a:r>
              <a:rPr lang="en-US" altLang="zh-TW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新細明體" charset="-120"/>
                <a:cs typeface="Times New Roman" panose="02020603050405020304" pitchFamily="18" charset="0"/>
              </a:rPr>
              <a:t>(NEMS) Research Center</a:t>
            </a:r>
            <a:endParaRPr lang="en-US" altLang="zh-TW" sz="800" b="1" dirty="0">
              <a:solidFill>
                <a:srgbClr val="000000"/>
              </a:solidFill>
              <a:latin typeface="Times New Roman" panose="02020603050405020304" pitchFamily="18" charset="0"/>
              <a:ea typeface="新細明體" charset="-120"/>
              <a:cs typeface="Times New Roman" panose="02020603050405020304" pitchFamily="18" charset="0"/>
            </a:endParaRPr>
          </a:p>
          <a:p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b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884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68"/>
    </mc:Choice>
    <mc:Fallback xmlns="">
      <p:transition spd="slow" advTm="4436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8" name="Rectangle 4"/>
          <p:cNvSpPr>
            <a:spLocks noChangeArrowheads="1"/>
          </p:cNvSpPr>
          <p:nvPr/>
        </p:nvSpPr>
        <p:spPr bwMode="auto">
          <a:xfrm>
            <a:off x="560388" y="1268413"/>
            <a:ext cx="41036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>
              <a:buFont typeface="Wingdings" pitchFamily="2" charset="2"/>
              <a:buChar char="u"/>
            </a:pPr>
            <a:r>
              <a:rPr kumimoji="1" lang="zh-TW" altLang="en-US" sz="2800" dirty="0">
                <a:solidFill>
                  <a:srgbClr val="0000FF"/>
                </a:solidFill>
              </a:rPr>
              <a:t>無塵室</a:t>
            </a:r>
            <a:r>
              <a:rPr kumimoji="1" lang="zh-TW" altLang="en-US" sz="2800" dirty="0">
                <a:solidFill>
                  <a:srgbClr val="CC6600"/>
                </a:solidFill>
              </a:rPr>
              <a:t>開放時間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776288" y="1935163"/>
            <a:ext cx="73453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457200" indent="-4572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TW" altLang="en-US" sz="3600" dirty="0"/>
              <a:t>每日</a:t>
            </a:r>
            <a:r>
              <a:rPr lang="zh-TW" altLang="en-US" sz="3600" dirty="0">
                <a:solidFill>
                  <a:schemeClr val="hlink"/>
                </a:solidFill>
              </a:rPr>
              <a:t>凌晨六時</a:t>
            </a:r>
            <a:r>
              <a:rPr lang="zh-TW" altLang="en-US" sz="3600" dirty="0"/>
              <a:t>至</a:t>
            </a:r>
            <a:r>
              <a:rPr lang="zh-TW" altLang="en-US" sz="3600" dirty="0">
                <a:solidFill>
                  <a:schemeClr val="hlink"/>
                </a:solidFill>
              </a:rPr>
              <a:t>晚上十二點</a:t>
            </a:r>
            <a:r>
              <a:rPr lang="zh-TW" altLang="en-US" sz="3600" dirty="0"/>
              <a:t>整。</a:t>
            </a:r>
          </a:p>
        </p:txBody>
      </p:sp>
      <p:sp>
        <p:nvSpPr>
          <p:cNvPr id="267270" name="Rectangle 6"/>
          <p:cNvSpPr>
            <a:spLocks noChangeArrowheads="1"/>
          </p:cNvSpPr>
          <p:nvPr/>
        </p:nvSpPr>
        <p:spPr bwMode="auto">
          <a:xfrm>
            <a:off x="560388" y="2967038"/>
            <a:ext cx="41036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>
              <a:buFont typeface="Wingdings" pitchFamily="2" charset="2"/>
              <a:buChar char="u"/>
            </a:pPr>
            <a:r>
              <a:rPr kumimoji="1" lang="zh-TW" altLang="en-US" sz="2800">
                <a:solidFill>
                  <a:srgbClr val="0000FF"/>
                </a:solidFill>
              </a:rPr>
              <a:t>無塵室</a:t>
            </a:r>
            <a:r>
              <a:rPr kumimoji="1" lang="zh-TW" altLang="en-US" sz="2800">
                <a:solidFill>
                  <a:srgbClr val="CC6600"/>
                </a:solidFill>
              </a:rPr>
              <a:t>關廠時間</a:t>
            </a:r>
          </a:p>
        </p:txBody>
      </p:sp>
      <p:sp>
        <p:nvSpPr>
          <p:cNvPr id="267271" name="Rectangle 7"/>
          <p:cNvSpPr>
            <a:spLocks noChangeArrowheads="1"/>
          </p:cNvSpPr>
          <p:nvPr/>
        </p:nvSpPr>
        <p:spPr bwMode="auto">
          <a:xfrm>
            <a:off x="776288" y="3671888"/>
            <a:ext cx="92646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marL="457200" indent="-4572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>
              <a:buFontTx/>
              <a:buAutoNum type="arabicPeriod"/>
            </a:pPr>
            <a:r>
              <a:rPr lang="zh-TW" altLang="en-US" dirty="0">
                <a:solidFill>
                  <a:schemeClr val="tx1"/>
                </a:solidFill>
              </a:rPr>
              <a:t>農曆過年期間。</a:t>
            </a:r>
          </a:p>
          <a:p>
            <a:pPr algn="l">
              <a:buFontTx/>
              <a:buAutoNum type="arabicPeriod"/>
            </a:pPr>
            <a:r>
              <a:rPr lang="zh-TW" altLang="en-US" dirty="0">
                <a:solidFill>
                  <a:schemeClr val="tx1"/>
                </a:solidFill>
              </a:rPr>
              <a:t>台北市政府公告颱風停止上班上課期間。</a:t>
            </a:r>
          </a:p>
          <a:p>
            <a:pPr algn="l">
              <a:buFontTx/>
              <a:buAutoNum type="arabicPeriod"/>
            </a:pPr>
            <a:r>
              <a:rPr lang="zh-TW" altLang="en-US" dirty="0">
                <a:solidFill>
                  <a:schemeClr val="tx1"/>
                </a:solidFill>
              </a:rPr>
              <a:t>停電期間或台大無預警跳電。</a:t>
            </a:r>
          </a:p>
          <a:p>
            <a:pPr algn="l">
              <a:buFontTx/>
              <a:buAutoNum type="arabicPeriod"/>
            </a:pPr>
            <a:r>
              <a:rPr lang="zh-TW" altLang="en-US" dirty="0">
                <a:solidFill>
                  <a:schemeClr val="tx1"/>
                </a:solidFill>
              </a:rPr>
              <a:t>自來水公司停水期間或地震後。</a:t>
            </a:r>
          </a:p>
          <a:p>
            <a:pPr algn="l">
              <a:buFontTx/>
              <a:buAutoNum type="arabicPeriod"/>
            </a:pPr>
            <a:r>
              <a:rPr lang="zh-TW" altLang="en-US" dirty="0">
                <a:solidFill>
                  <a:schemeClr val="tx1"/>
                </a:solidFill>
              </a:rPr>
              <a:t>其他（儀器或廠務設備保養期間，將於本中心公告關廠時間）。</a:t>
            </a:r>
          </a:p>
        </p:txBody>
      </p:sp>
      <p:sp>
        <p:nvSpPr>
          <p:cNvPr id="76807" name="Rectangle 8"/>
          <p:cNvSpPr>
            <a:spLocks noChangeArrowheads="1"/>
          </p:cNvSpPr>
          <p:nvPr/>
        </p:nvSpPr>
        <p:spPr bwMode="auto">
          <a:xfrm>
            <a:off x="2873375" y="66675"/>
            <a:ext cx="4095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kumimoji="1" lang="zh-TW" altLang="en-US" sz="4400">
                <a:solidFill>
                  <a:srgbClr val="0000FF"/>
                </a:solidFill>
              </a:rPr>
              <a:t>無塵室運作時間</a:t>
            </a:r>
            <a:endParaRPr kumimoji="1" lang="en-US" altLang="zh-TW" sz="4400">
              <a:solidFill>
                <a:srgbClr val="0000FF"/>
              </a:solidFill>
            </a:endParaRPr>
          </a:p>
        </p:txBody>
      </p:sp>
      <p:pic>
        <p:nvPicPr>
          <p:cNvPr id="33801" name="Picture 9" descr="G:\nems\廠務設備\漢軍門禁與儀器管理系統\DSC056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9026" y="1376610"/>
            <a:ext cx="1808959" cy="32765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EE20FA6-E8A5-4F0F-9A68-E53952C61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4F0FF-9089-4192-BE69-4BB614C4C822}" type="datetime1">
              <a:rPr lang="zh-TW" altLang="en-US" smtClean="0"/>
              <a:t>2022/8/3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35B5E72-74AC-45C7-AA4D-05CB1AED2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臺灣大學奈米機電系統研究中心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69EAEED3-1399-4D83-A313-CE05E5A3B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2482057"/>
            <a:ext cx="7345362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457200" indent="-4572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zh-TW" dirty="0"/>
              <a:t>(</a:t>
            </a:r>
            <a:r>
              <a:rPr lang="zh-TW" altLang="en-US" dirty="0"/>
              <a:t>如需要在非開放時間使用，請聯絡本中心進行申請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026876DB-2F52-43FB-AA96-9B1B3F03F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544" y="5571565"/>
            <a:ext cx="7848872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marL="457200" indent="-4572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關廠後，本中心會公告復廠時間，始得進入使用無塵室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079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9"/>
    </mc:Choice>
    <mc:Fallback xmlns="">
      <p:transition spd="slow" advTm="18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67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67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67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67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7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7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7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7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7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7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67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7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7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7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7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67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8" grpId="0"/>
      <p:bldP spid="267269" grpId="0"/>
      <p:bldP spid="267270" grpId="0"/>
      <p:bldP spid="267271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3201988" y="44450"/>
            <a:ext cx="35369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kumimoji="1" lang="zh-TW" altLang="en-US" sz="4400">
                <a:solidFill>
                  <a:srgbClr val="0000FF"/>
                </a:solidFill>
              </a:rPr>
              <a:t>服裝安全規定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25450" y="1406525"/>
            <a:ext cx="9136063" cy="4759325"/>
            <a:chOff x="223" y="1018"/>
            <a:chExt cx="5755" cy="2775"/>
          </a:xfrm>
        </p:grpSpPr>
        <p:pic>
          <p:nvPicPr>
            <p:cNvPr id="87046" name="Picture 5" descr="S-page1-Befang拷貝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" y="1018"/>
              <a:ext cx="1922" cy="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47" name="Picture 6" descr="S-page2-Befang拷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5" y="1018"/>
              <a:ext cx="1922" cy="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48" name="Picture 7" descr="S-page3-Befang拷貝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" y="1018"/>
              <a:ext cx="1922" cy="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9992" name="Text Box 8"/>
          <p:cNvSpPr txBox="1">
            <a:spLocks noChangeArrowheads="1"/>
          </p:cNvSpPr>
          <p:nvPr/>
        </p:nvSpPr>
        <p:spPr bwMode="auto">
          <a:xfrm>
            <a:off x="2249488" y="765175"/>
            <a:ext cx="5295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Font typeface="Webdings" pitchFamily="18" charset="2"/>
              <a:buNone/>
            </a:pPr>
            <a:r>
              <a:rPr kumimoji="1" lang="zh-TW" altLang="en-US" sz="3600">
                <a:solidFill>
                  <a:schemeClr val="hlink"/>
                </a:solidFill>
              </a:rPr>
              <a:t> 無塵衣穿著法</a:t>
            </a:r>
          </a:p>
        </p:txBody>
      </p:sp>
      <p:sp>
        <p:nvSpPr>
          <p:cNvPr id="8" name="日期版面配置區 7">
            <a:extLst>
              <a:ext uri="{FF2B5EF4-FFF2-40B4-BE49-F238E27FC236}">
                <a16:creationId xmlns:a16="http://schemas.microsoft.com/office/drawing/2014/main" id="{1098225B-320A-4CCB-A8EF-96F9F6ED0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9F1F-47BC-46FF-B45A-78851F07131F}" type="datetime1">
              <a:rPr lang="zh-TW" altLang="en-US" smtClean="0"/>
              <a:t>2022/8/3</a:t>
            </a:fld>
            <a:endParaRPr lang="zh-TW" altLang="en-US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D9D26BAB-960F-4D8C-AE19-2F4BC481D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512666" cy="476250"/>
          </a:xfrm>
        </p:spPr>
        <p:txBody>
          <a:bodyPr/>
          <a:lstStyle/>
          <a:p>
            <a:r>
              <a:rPr lang="zh-TW" altLang="en-US" dirty="0"/>
              <a:t>臺灣大學奈米機電系統研究中心</a:t>
            </a:r>
          </a:p>
        </p:txBody>
      </p:sp>
    </p:spTree>
    <p:extLst>
      <p:ext uri="{BB962C8B-B14F-4D97-AF65-F5344CB8AC3E}">
        <p14:creationId xmlns:p14="http://schemas.microsoft.com/office/powerpoint/2010/main" val="14693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7"/>
    </mc:Choice>
    <mc:Fallback xmlns="">
      <p:transition spd="slow" advTm="9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9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9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8" grpId="0"/>
      <p:bldP spid="169992" grpId="0" build="p" autoUpdateAnimBg="0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現場設備照片</a:t>
            </a:r>
          </a:p>
        </p:txBody>
      </p:sp>
      <p:pic>
        <p:nvPicPr>
          <p:cNvPr id="4098" name="Picture 2" descr="F:\nems\製程中心卓越大樓計畫\照片\iphone\IMG_44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7" t="13523" r="6190"/>
          <a:stretch/>
        </p:blipFill>
        <p:spPr bwMode="auto">
          <a:xfrm>
            <a:off x="326223" y="1592796"/>
            <a:ext cx="3091902" cy="20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nems\製程中心卓越大樓計畫\照片\iphone\IMG_47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504" y="1592796"/>
            <a:ext cx="2994389" cy="207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nems\製程中心卓越大樓計畫\照片\iphone\IMG_445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41"/>
          <a:stretch/>
        </p:blipFill>
        <p:spPr bwMode="auto">
          <a:xfrm>
            <a:off x="6555596" y="1592797"/>
            <a:ext cx="2869695" cy="207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F:\nems\製程中心卓越大樓計畫\照片\iphone\IMG_445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8" b="10713"/>
          <a:stretch/>
        </p:blipFill>
        <p:spPr bwMode="auto">
          <a:xfrm>
            <a:off x="326223" y="3933057"/>
            <a:ext cx="3091902" cy="198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nems\製程中心卓越大樓計畫\照片\iphone\IMG_473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37864" y="3933056"/>
            <a:ext cx="2897301" cy="200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nems\製程中心卓越大樓計畫\照片\iphone\IMG_445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596" y="3928313"/>
            <a:ext cx="2869695" cy="198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日期版面配置區 9">
            <a:extLst>
              <a:ext uri="{FF2B5EF4-FFF2-40B4-BE49-F238E27FC236}">
                <a16:creationId xmlns:a16="http://schemas.microsoft.com/office/drawing/2014/main" id="{07E0556B-6C40-4B91-B27C-F39D6D3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F32CD-CE5C-4FDF-BD41-FEA13EC7CD7D}" type="datetime1">
              <a:rPr lang="zh-TW" altLang="en-US" smtClean="0"/>
              <a:t>2022/8/3</a:t>
            </a:fld>
            <a:endParaRPr lang="zh-TW" altLang="en-US" dirty="0"/>
          </a:p>
        </p:txBody>
      </p:sp>
      <p:sp>
        <p:nvSpPr>
          <p:cNvPr id="12" name="頁尾版面配置區 11">
            <a:extLst>
              <a:ext uri="{FF2B5EF4-FFF2-40B4-BE49-F238E27FC236}">
                <a16:creationId xmlns:a16="http://schemas.microsoft.com/office/drawing/2014/main" id="{AC048CDF-1300-4715-9E1B-314D691FC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臺灣大學奈米機電系統研究中心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644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2"/>
    </mc:Choice>
    <mc:Fallback xmlns="">
      <p:transition spd="slow" advTm="264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現場廠務照片</a:t>
            </a:r>
          </a:p>
        </p:txBody>
      </p:sp>
      <p:pic>
        <p:nvPicPr>
          <p:cNvPr id="7" name="Picture 3" descr="F:\nems\製程中心卓越大樓計畫\照片\20150901廠務系統\DSCF64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166" y="4077073"/>
            <a:ext cx="3042338" cy="199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nems\製程中心卓越大樓計畫\照片\20150901廠務系統\DSCF646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8800" y="4077072"/>
            <a:ext cx="3236917" cy="199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nems\製程中心卓越大樓計畫\照片\20150901廠務系統\DSCF6449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866" y="4088114"/>
            <a:ext cx="2808312" cy="19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nems\製程中心卓越大樓計畫\照片\iphone\IMG_493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818" y="1592797"/>
            <a:ext cx="3120349" cy="20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nems\製程中心卓越大樓計畫\照片\iphone\IMG_494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19"/>
          <a:stretch/>
        </p:blipFill>
        <p:spPr bwMode="auto">
          <a:xfrm flipV="1">
            <a:off x="423746" y="1585180"/>
            <a:ext cx="2674433" cy="198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:\nems\製程中心卓越大樓計畫\照片\20150901廠務系統\DSCF654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174" y="1628800"/>
            <a:ext cx="283457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日期版面配置區 12">
            <a:extLst>
              <a:ext uri="{FF2B5EF4-FFF2-40B4-BE49-F238E27FC236}">
                <a16:creationId xmlns:a16="http://schemas.microsoft.com/office/drawing/2014/main" id="{AA8D19D9-2D6F-4C98-AEA9-052DF7C2E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A13E-0164-4C26-AC76-6927D4B8C2D9}" type="datetime1">
              <a:rPr lang="zh-TW" altLang="en-US" smtClean="0"/>
              <a:t>2022/8/3</a:t>
            </a:fld>
            <a:endParaRPr lang="zh-TW" altLang="en-US" dirty="0"/>
          </a:p>
        </p:txBody>
      </p:sp>
      <p:sp>
        <p:nvSpPr>
          <p:cNvPr id="14" name="頁尾版面配置區 13">
            <a:extLst>
              <a:ext uri="{FF2B5EF4-FFF2-40B4-BE49-F238E27FC236}">
                <a16:creationId xmlns:a16="http://schemas.microsoft.com/office/drawing/2014/main" id="{4BAB6A8F-B3F2-4B76-B51F-CE5A0F1B0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臺灣大學奈米機電系統研究中心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335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"/>
    </mc:Choice>
    <mc:Fallback xmlns="">
      <p:transition spd="slow" advTm="235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726753"/>
              </p:ext>
            </p:extLst>
          </p:nvPr>
        </p:nvGraphicFramePr>
        <p:xfrm>
          <a:off x="428498" y="836713"/>
          <a:ext cx="8580954" cy="4925971"/>
        </p:xfrm>
        <a:graphic>
          <a:graphicData uri="http://schemas.openxmlformats.org/drawingml/2006/table">
            <a:tbl>
              <a:tblPr/>
              <a:tblGrid>
                <a:gridCol w="2106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4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3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47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5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81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750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Process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Equipment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Company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Type 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marL="0" marR="0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Size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目前位置</a:t>
                      </a:r>
                      <a:endParaRPr kumimoji="0" lang="zh-TW" altLang="zh-TW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 rowSpan="8"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algn="ctr"/>
                      <a:r>
                        <a:rPr lang="en-US" altLang="zh-TW" sz="1800" b="1" kern="1200" dirty="0">
                          <a:solidFill>
                            <a:schemeClr val="tx1"/>
                          </a:solidFill>
                          <a:effectLst/>
                          <a:latin typeface="Tw Cen MT" pitchFamily="34" charset="0"/>
                          <a:ea typeface="新細明體" charset="-120"/>
                          <a:cs typeface="+mn-cs"/>
                          <a:hlinkClick r:id="rId2" action="ppaction://hlinksldjump"/>
                        </a:rPr>
                        <a:t>Photolithography</a:t>
                      </a:r>
                      <a:endParaRPr lang="zh-TW" altLang="zh-TW" sz="1800" kern="1200" dirty="0">
                        <a:solidFill>
                          <a:schemeClr val="tx1"/>
                        </a:solidFill>
                        <a:effectLst/>
                        <a:latin typeface="Tw Cen MT" pitchFamily="34" charset="0"/>
                        <a:ea typeface="新細明體" charset="-120"/>
                        <a:cs typeface="+mn-cs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  <a:cs typeface="+mn-cs"/>
                        </a:rPr>
                        <a:t>Manual Mask Aligner</a:t>
                      </a:r>
                      <a:endParaRPr kumimoji="0" lang="zh-TW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標楷體" pitchFamily="65" charset="-120"/>
                        <a:cs typeface="+mn-cs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SUSS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MABA6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0" marR="0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6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卓越</a:t>
                      </a: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algn="ctr"/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  <a:cs typeface="+mn-cs"/>
                        </a:rPr>
                        <a:t>Manual Mask Aligner</a:t>
                      </a:r>
                      <a:endParaRPr kumimoji="0" lang="zh-TW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標楷體" pitchFamily="65" charset="-120"/>
                        <a:cs typeface="+mn-cs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SUSS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MABA8 Gen3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0" marR="0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4(8)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卓越</a:t>
                      </a: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algn="ctr"/>
                      <a:endParaRPr kumimoji="0" lang="zh-TW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標楷體" pitchFamily="65" charset="-120"/>
                        <a:cs typeface="+mn-cs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Maskless</a:t>
                      </a: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 laser lithography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Heidelberg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DWL 2000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0" marR="0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9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卓越</a:t>
                      </a: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標楷體" pitchFamily="65" charset="-120"/>
                        <a:cs typeface="+mn-cs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0" marR="0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標楷體" pitchFamily="65" charset="-120"/>
                        <a:cs typeface="+mn-cs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0" marR="0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4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  <a:cs typeface="+mn-cs"/>
                        </a:rPr>
                        <a:t>Spin Coater x 2</a:t>
                      </a:r>
                      <a:endParaRPr kumimoji="0" lang="zh-TW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標楷體" pitchFamily="65" charset="-120"/>
                        <a:cs typeface="+mn-cs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itchFamily="34" charset="-120"/>
                        </a:rPr>
                        <a:t>Laurell</a:t>
                      </a: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itchFamily="34" charset="-120"/>
                        </a:rPr>
                        <a:t> </a:t>
                      </a: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itchFamily="34" charset="-120"/>
                        </a:rPr>
                        <a:t>and</a:t>
                      </a: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itchFamily="34" charset="-120"/>
                        </a:rPr>
                        <a:t>科毅</a:t>
                      </a: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itchFamily="34" charset="-120"/>
                          <a:cs typeface="Times New Roman" pitchFamily="18" charset="0"/>
                        </a:rPr>
                        <a:t>4-6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卓越</a:t>
                      </a: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itchFamily="34" charset="-120"/>
                          <a:cs typeface="+mn-cs"/>
                        </a:rPr>
                        <a:t>Hot plate</a:t>
                      </a:r>
                      <a:endParaRPr kumimoji="0" lang="zh-TW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+mn-cs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科毅</a:t>
                      </a: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marL="0" marR="0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卓越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338">
                <a:tc rowSpan="4"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  <a:hlinkClick r:id="rId3" action="ppaction://hlinksldjump"/>
                        </a:rPr>
                        <a:t>Dry Etching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marL="0" marR="0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ICP-RIE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Samco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RIE 800 </a:t>
                      </a:r>
                      <a:r>
                        <a:rPr kumimoji="0" lang="en-US" altLang="zh-TW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iPB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0" marR="0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8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卓越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913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ICP-RIE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Oxford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PlasmaPro</a:t>
                      </a: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system100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ICP-180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0" marR="0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8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卓越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00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RIE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Oxford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PlasmaPro</a:t>
                      </a: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system100 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0" marR="0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8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卓越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8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itchFamily="34" charset="-120"/>
                        </a:rPr>
                        <a:t>RIE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itchFamily="34" charset="-120"/>
                        </a:rPr>
                        <a:t>Samco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itchFamily="34" charset="-120"/>
                          <a:cs typeface="Times New Roman" pitchFamily="18" charset="0"/>
                        </a:rPr>
                        <a:t>RIE-10N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應力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2378714" y="188641"/>
            <a:ext cx="4446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/>
              <a:t>Equipment Table (1)</a:t>
            </a:r>
            <a:endParaRPr lang="zh-TW" altLang="en-US" sz="2400" b="1" dirty="0"/>
          </a:p>
        </p:txBody>
      </p:sp>
      <p:sp>
        <p:nvSpPr>
          <p:cNvPr id="9" name="日期版面配置區 8">
            <a:extLst>
              <a:ext uri="{FF2B5EF4-FFF2-40B4-BE49-F238E27FC236}">
                <a16:creationId xmlns:a16="http://schemas.microsoft.com/office/drawing/2014/main" id="{F2F997B5-7784-489F-A876-0CC03A384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4052-AC7D-474A-B076-72206BC55AA2}" type="datetime1">
              <a:rPr lang="zh-TW" altLang="en-US" smtClean="0"/>
              <a:t>2022/8/3</a:t>
            </a:fld>
            <a:endParaRPr lang="zh-TW" altLang="en-US" dirty="0"/>
          </a:p>
        </p:txBody>
      </p:sp>
      <p:sp>
        <p:nvSpPr>
          <p:cNvPr id="10" name="頁尾版面配置區 9">
            <a:extLst>
              <a:ext uri="{FF2B5EF4-FFF2-40B4-BE49-F238E27FC236}">
                <a16:creationId xmlns:a16="http://schemas.microsoft.com/office/drawing/2014/main" id="{A5A06276-030A-42B0-88B0-DA9B235B4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440658" cy="476250"/>
          </a:xfrm>
        </p:spPr>
        <p:txBody>
          <a:bodyPr/>
          <a:lstStyle/>
          <a:p>
            <a:r>
              <a:rPr lang="zh-TW" altLang="en-US" dirty="0"/>
              <a:t>臺灣大學奈米機電系統研究中心</a:t>
            </a:r>
          </a:p>
        </p:txBody>
      </p:sp>
    </p:spTree>
    <p:extLst>
      <p:ext uri="{BB962C8B-B14F-4D97-AF65-F5344CB8AC3E}">
        <p14:creationId xmlns:p14="http://schemas.microsoft.com/office/powerpoint/2010/main" val="143781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81"/>
    </mc:Choice>
    <mc:Fallback xmlns="">
      <p:transition spd="slow" advTm="2988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2378714" y="188641"/>
            <a:ext cx="4446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/>
              <a:t>Equipment Table (2)</a:t>
            </a:r>
            <a:endParaRPr lang="zh-TW" altLang="en-US" sz="2400" b="1" dirty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482483"/>
              </p:ext>
            </p:extLst>
          </p:nvPr>
        </p:nvGraphicFramePr>
        <p:xfrm>
          <a:off x="428497" y="761376"/>
          <a:ext cx="8916992" cy="5262062"/>
        </p:xfrm>
        <a:graphic>
          <a:graphicData uri="http://schemas.openxmlformats.org/drawingml/2006/table">
            <a:tbl>
              <a:tblPr/>
              <a:tblGrid>
                <a:gridCol w="1361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0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1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9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71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71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590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Process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Equipment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Company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Type 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0" marR="0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size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charset="-120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目前位置</a:t>
                      </a:r>
                      <a:endParaRPr kumimoji="0" lang="zh-TW" altLang="zh-TW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74303" marR="74303" marT="35995" marB="359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148">
                <a:tc rowSpan="8"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  <a:hlinkClick r:id="rId2" action="ppaction://hlinksldjump"/>
                        </a:rPr>
                        <a:t>Thin Film</a:t>
                      </a:r>
                      <a:endParaRPr kumimoji="0" lang="zh-TW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RTA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Premtek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 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55575" indent="-155575"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155575" marR="0" lvl="0" indent="-1555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6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55575" marR="0" lvl="0" indent="-1555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卓越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8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PECVD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Oxford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PlasmaPro</a:t>
                      </a: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  system100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8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卓越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1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2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LPCVD and APCVD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Tempress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TS6603BM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4(6)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卓越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74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E-Gun (Meta)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高敦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 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55575" indent="-155575"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155575" marR="0" lvl="0" indent="-1555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4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55575" marR="0" lvl="0" indent="-1555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卓越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E-Gun (Oxide)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高敦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 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55575" indent="-155575"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155575" marR="0" lvl="0" indent="-1555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4</a:t>
                      </a:r>
                      <a:endParaRPr kumimoji="0" lang="zh-TW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55575" marR="0" lvl="0" indent="-1555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卓越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Sputter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高敦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 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55575" indent="-155575"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155575" marR="0" lvl="0" indent="-1555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4</a:t>
                      </a:r>
                      <a:endParaRPr kumimoji="0" lang="zh-TW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55575" marR="0" lvl="0" indent="-1555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卓越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標楷體" pitchFamily="65" charset="-120"/>
                        <a:cs typeface="+mn-cs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55575" indent="-155575"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155575" marR="0" lvl="0" indent="-1555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55575" marR="0" lvl="0" indent="-1555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681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標楷體" pitchFamily="65" charset="-120"/>
                        <a:cs typeface="+mn-cs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900">
                <a:tc rowSpan="3"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  <a:hlinkClick r:id="rId3" action="ppaction://hlinksldjump"/>
                        </a:rPr>
                        <a:t>Package</a:t>
                      </a:r>
                      <a:endParaRPr kumimoji="0" lang="zh-TW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  <a:cs typeface="+mn-cs"/>
                        </a:rPr>
                        <a:t>Substrate Bonder</a:t>
                      </a:r>
                      <a:endParaRPr kumimoji="0" lang="zh-TW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標楷體" pitchFamily="65" charset="-120"/>
                        <a:cs typeface="+mn-cs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SUSS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SB-6e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6</a:t>
                      </a:r>
                      <a:endParaRPr kumimoji="0" lang="zh-TW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卓越</a:t>
                      </a:r>
                      <a:endParaRPr kumimoji="0" lang="zh-TW" altLang="zh-TW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新細明體" pitchFamily="18" charset="-120"/>
                        <a:cs typeface="+mn-cs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5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標楷體" pitchFamily="65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5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5738">
                <a:tc rowSpan="6"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  <a:hlinkClick r:id="rId4" action="ppaction://hlinksldjump"/>
                        </a:rPr>
                        <a:t>Measurement Systems</a:t>
                      </a:r>
                      <a:endParaRPr kumimoji="0" lang="zh-TW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itchFamily="34" charset="-120"/>
                          <a:cs typeface="+mn-cs"/>
                        </a:rPr>
                        <a:t>Surface profiler</a:t>
                      </a:r>
                      <a:endParaRPr kumimoji="0" lang="zh-TW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+mn-cs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原力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STEP-4s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4</a:t>
                      </a:r>
                      <a:endParaRPr kumimoji="0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卓越</a:t>
                      </a:r>
                      <a:endParaRPr kumimoji="0" lang="zh-TW" altLang="zh-TW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新細明體" pitchFamily="18" charset="-120"/>
                        <a:cs typeface="+mn-cs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7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itchFamily="34" charset="-120"/>
                          <a:cs typeface="+mn-cs"/>
                        </a:rPr>
                        <a:t>Semiconductor Device Analyzer</a:t>
                      </a:r>
                      <a:endParaRPr kumimoji="0" lang="zh-TW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+mn-cs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Keysight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B1500A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 4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卓越</a:t>
                      </a:r>
                      <a:endParaRPr kumimoji="0" lang="zh-TW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新細明體" pitchFamily="18" charset="-120"/>
                        <a:cs typeface="+mn-cs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57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itchFamily="34" charset="-120"/>
                          <a:cs typeface="+mn-cs"/>
                        </a:rPr>
                        <a:t>3D Laser Scanning Microscope</a:t>
                      </a:r>
                      <a:endParaRPr kumimoji="0" lang="zh-TW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+mn-cs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Keyence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VK-X210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4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卓越</a:t>
                      </a:r>
                      <a:endParaRPr kumimoji="0" lang="zh-TW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新細明體" pitchFamily="18" charset="-120"/>
                        <a:cs typeface="+mn-cs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57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itchFamily="34" charset="-120"/>
                          <a:cs typeface="+mn-cs"/>
                        </a:rPr>
                        <a:t>Ellipseometer</a:t>
                      </a:r>
                      <a:endParaRPr kumimoji="0" lang="zh-TW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+mn-cs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Horiba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AutoSE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標楷體" pitchFamily="65" charset="-120"/>
                        </a:rPr>
                        <a:t>4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新細明體" pitchFamily="18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卓越</a:t>
                      </a:r>
                      <a:endParaRPr kumimoji="0" lang="zh-TW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新細明體" pitchFamily="18" charset="-120"/>
                        <a:cs typeface="+mn-cs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57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itchFamily="34" charset="-120"/>
                          <a:cs typeface="Times New Roman" pitchFamily="18" charset="0"/>
                        </a:rPr>
                        <a:t>SEM</a:t>
                      </a: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itchFamily="34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itchFamily="34" charset="-120"/>
                          <a:cs typeface="Times New Roman" pitchFamily="18" charset="0"/>
                        </a:rPr>
                        <a:t>EDS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itchFamily="34" charset="-120"/>
                          <a:cs typeface="Times New Roman" pitchFamily="18" charset="0"/>
                        </a:rPr>
                        <a:t>Hitachi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itchFamily="34" charset="-120"/>
                          <a:cs typeface="Times New Roman" pitchFamily="18" charset="0"/>
                        </a:rPr>
                        <a:t>S4800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卓越</a:t>
                      </a:r>
                      <a:endParaRPr kumimoji="0" lang="zh-TW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57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Tw Cen MT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36002" marB="360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019134A-9630-4AD3-AB52-8D3B81865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25ED6-2B76-42A4-BD38-60EADAF86396}" type="datetime1">
              <a:rPr lang="zh-TW" altLang="en-US" smtClean="0"/>
              <a:t>2022/8/3</a:t>
            </a:fld>
            <a:endParaRPr lang="zh-TW" altLang="en-US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1FE4711C-1207-4849-B219-9E3DB6BFB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440658" cy="476250"/>
          </a:xfrm>
        </p:spPr>
        <p:txBody>
          <a:bodyPr/>
          <a:lstStyle/>
          <a:p>
            <a:r>
              <a:rPr lang="zh-TW" altLang="en-US" dirty="0"/>
              <a:t>臺灣大學奈米機電系統研究中心</a:t>
            </a:r>
          </a:p>
        </p:txBody>
      </p:sp>
    </p:spTree>
    <p:extLst>
      <p:ext uri="{BB962C8B-B14F-4D97-AF65-F5344CB8AC3E}">
        <p14:creationId xmlns:p14="http://schemas.microsoft.com/office/powerpoint/2010/main" val="389992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72"/>
    </mc:Choice>
    <mc:Fallback xmlns="">
      <p:transition spd="slow" advTm="1977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188376" y="188641"/>
            <a:ext cx="7587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400" b="1"/>
            </a:lvl1pPr>
          </a:lstStyle>
          <a:p>
            <a:r>
              <a:rPr lang="en-US" altLang="zh-TW" dirty="0" err="1"/>
              <a:t>Maskless</a:t>
            </a:r>
            <a:r>
              <a:rPr lang="en-US" altLang="zh-TW" dirty="0"/>
              <a:t> laser lithography system</a:t>
            </a:r>
            <a:endParaRPr lang="zh-TW" altLang="en-US" dirty="0"/>
          </a:p>
        </p:txBody>
      </p:sp>
      <p:sp>
        <p:nvSpPr>
          <p:cNvPr id="3" name="文字方塊 6"/>
          <p:cNvSpPr txBox="1">
            <a:spLocks noChangeArrowheads="1"/>
          </p:cNvSpPr>
          <p:nvPr/>
        </p:nvSpPr>
        <p:spPr bwMode="auto">
          <a:xfrm>
            <a:off x="4887972" y="5294536"/>
            <a:ext cx="379386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zh-TW" sz="18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HEIDELBERG DWL 2000</a:t>
            </a:r>
            <a:endParaRPr kumimoji="0" lang="zh-TW" altLang="en-US" sz="180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4" name="文字方塊 9"/>
          <p:cNvSpPr txBox="1">
            <a:spLocks noChangeArrowheads="1"/>
          </p:cNvSpPr>
          <p:nvPr/>
        </p:nvSpPr>
        <p:spPr bwMode="auto">
          <a:xfrm>
            <a:off x="973617" y="1484784"/>
            <a:ext cx="335531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rgbClr val="0000FF"/>
                </a:solidFill>
                <a:latin typeface="Arial" pitchFamily="34" charset="0"/>
              </a:rPr>
              <a:t>Max. substrate: </a:t>
            </a:r>
            <a:r>
              <a:rPr lang="en-US" altLang="zh-TW" sz="1600" dirty="0">
                <a:latin typeface="Arial" pitchFamily="34" charset="0"/>
              </a:rPr>
              <a:t>9” ×  9”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sz="1600" dirty="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rgbClr val="0000FF"/>
                </a:solidFill>
                <a:latin typeface="Arial" pitchFamily="34" charset="0"/>
              </a:rPr>
              <a:t>writing area: </a:t>
            </a:r>
            <a:r>
              <a:rPr lang="en-US" altLang="zh-TW" sz="1600" dirty="0">
                <a:latin typeface="Arial" pitchFamily="34" charset="0"/>
              </a:rPr>
              <a:t>20 × 20 cm</a:t>
            </a:r>
            <a:r>
              <a:rPr lang="en-US" altLang="zh-TW" sz="1600" baseline="30000" dirty="0">
                <a:latin typeface="Arial" pitchFamily="34" charset="0"/>
              </a:rPr>
              <a:t>2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sz="1600" dirty="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rgbClr val="0000FF"/>
                </a:solidFill>
                <a:latin typeface="Arial" pitchFamily="34" charset="0"/>
              </a:rPr>
              <a:t>Substrate thickness:</a:t>
            </a:r>
            <a:r>
              <a:rPr lang="zh-TW" altLang="en-US" sz="1600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zh-TW" sz="1600" dirty="0">
                <a:latin typeface="Arial" pitchFamily="34" charset="0"/>
              </a:rPr>
              <a:t>0-7 </a:t>
            </a:r>
            <a:r>
              <a:rPr lang="en-US" altLang="zh-TW" sz="1600" dirty="0">
                <a:latin typeface="Arial" pitchFamily="34" charset="0"/>
                <a:sym typeface="Symbol" pitchFamily="18" charset="2"/>
              </a:rPr>
              <a:t>m</a:t>
            </a:r>
            <a:endParaRPr lang="en-US" altLang="zh-TW" sz="1600" dirty="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sz="1600" dirty="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rgbClr val="0000FF"/>
                </a:solidFill>
                <a:latin typeface="Arial" pitchFamily="34" charset="0"/>
              </a:rPr>
              <a:t>Min. structure size: </a:t>
            </a:r>
            <a:r>
              <a:rPr lang="en-US" altLang="zh-TW" sz="1600" dirty="0">
                <a:latin typeface="Arial" pitchFamily="34" charset="0"/>
              </a:rPr>
              <a:t>0.8 </a:t>
            </a:r>
            <a:r>
              <a:rPr lang="en-US" altLang="zh-TW" sz="1600" dirty="0" err="1">
                <a:latin typeface="Arial" pitchFamily="34" charset="0"/>
              </a:rPr>
              <a:t>μm</a:t>
            </a:r>
            <a:endParaRPr lang="en-US" altLang="zh-TW" sz="1600" dirty="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sz="1600" dirty="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rgbClr val="0000FF"/>
                </a:solidFill>
                <a:latin typeface="Arial" pitchFamily="34" charset="0"/>
              </a:rPr>
              <a:t>Max. writing speed: </a:t>
            </a:r>
            <a:r>
              <a:rPr lang="en-US" altLang="zh-TW" sz="1600" dirty="0">
                <a:latin typeface="Arial" pitchFamily="34" charset="0"/>
              </a:rPr>
              <a:t>1.1</a:t>
            </a:r>
            <a:r>
              <a:rPr lang="zh-TW" altLang="en-US" sz="1600" dirty="0">
                <a:latin typeface="Arial" pitchFamily="34" charset="0"/>
              </a:rPr>
              <a:t> </a:t>
            </a:r>
            <a:r>
              <a:rPr lang="en-US" altLang="zh-TW" sz="1600" dirty="0">
                <a:latin typeface="Arial" pitchFamily="34" charset="0"/>
              </a:rPr>
              <a:t>cm</a:t>
            </a:r>
            <a:r>
              <a:rPr lang="en-US" altLang="zh-TW" sz="1600" baseline="30000" dirty="0">
                <a:latin typeface="Arial" pitchFamily="34" charset="0"/>
              </a:rPr>
              <a:t>2</a:t>
            </a:r>
            <a:r>
              <a:rPr lang="en-US" altLang="zh-TW" sz="1600" dirty="0">
                <a:latin typeface="Arial" pitchFamily="34" charset="0"/>
              </a:rPr>
              <a:t>/min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sz="1600" dirty="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rgbClr val="0000FF"/>
                </a:solidFill>
                <a:latin typeface="Arial" pitchFamily="34" charset="0"/>
              </a:rPr>
              <a:t>Position resolution: </a:t>
            </a:r>
            <a:r>
              <a:rPr lang="en-US" altLang="zh-TW" sz="1600" dirty="0">
                <a:latin typeface="Arial" pitchFamily="34" charset="0"/>
              </a:rPr>
              <a:t>10nm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zh-TW" altLang="en-US" sz="1600" dirty="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rgbClr val="0000FF"/>
                </a:solidFill>
                <a:latin typeface="Arial" pitchFamily="34" charset="0"/>
              </a:rPr>
              <a:t>Gray scale exposure mode</a:t>
            </a:r>
            <a:endParaRPr lang="zh-TW" altLang="en-US" sz="1600" dirty="0">
              <a:solidFill>
                <a:srgbClr val="0000FF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sz="1600" dirty="0">
              <a:latin typeface="Arial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已知使用單位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奇景光電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6466" y="1795463"/>
            <a:ext cx="4716869" cy="34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5C5C99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7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3"/>
    </mc:Choice>
    <mc:Fallback xmlns="">
      <p:transition spd="slow" advTm="1343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r="15411" b="3842"/>
          <a:stretch>
            <a:fillRect/>
          </a:stretch>
        </p:blipFill>
        <p:spPr bwMode="auto">
          <a:xfrm>
            <a:off x="6435165" y="1639889"/>
            <a:ext cx="3018234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69" y="1628775"/>
            <a:ext cx="315925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765425" y="188641"/>
            <a:ext cx="4375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/>
              <a:t>Manual Mask Aligner</a:t>
            </a:r>
            <a:endParaRPr lang="zh-TW" altLang="en-US" sz="2400" b="1" dirty="0"/>
          </a:p>
        </p:txBody>
      </p:sp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7215251" y="5363370"/>
            <a:ext cx="189693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zh-TW" sz="18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SUSS MABA6</a:t>
            </a:r>
            <a:endParaRPr kumimoji="0" lang="zh-TW" altLang="en-US" sz="180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6" name="文字方塊 8"/>
          <p:cNvSpPr txBox="1">
            <a:spLocks noChangeArrowheads="1"/>
          </p:cNvSpPr>
          <p:nvPr/>
        </p:nvSpPr>
        <p:spPr bwMode="auto">
          <a:xfrm>
            <a:off x="428229" y="5435376"/>
            <a:ext cx="257452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zh-TW" sz="18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SUSS MABA8 Gen3</a:t>
            </a:r>
            <a:endParaRPr kumimoji="0" lang="zh-TW" altLang="en-US" sz="180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3236648" y="1412875"/>
            <a:ext cx="3432704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zh-TW" sz="1800" dirty="0">
                <a:solidFill>
                  <a:srgbClr val="0000FF"/>
                </a:solidFill>
                <a:latin typeface="Arial" pitchFamily="34" charset="0"/>
              </a:rPr>
              <a:t>SUSS MABA8 Gen3</a:t>
            </a:r>
            <a:endParaRPr lang="en-US" altLang="zh-TW" sz="1800" b="1" dirty="0">
              <a:solidFill>
                <a:srgbClr val="0000FF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rgbClr val="008000"/>
                </a:solidFill>
                <a:latin typeface="Arial" pitchFamily="34" charset="0"/>
              </a:rPr>
              <a:t>Mask dimension: </a:t>
            </a:r>
            <a:r>
              <a:rPr lang="en-US" altLang="zh-TW" sz="1600" dirty="0">
                <a:latin typeface="Arial" pitchFamily="34" charset="0"/>
              </a:rPr>
              <a:t>3”~6”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rgbClr val="008000"/>
                </a:solidFill>
                <a:latin typeface="Arial" pitchFamily="34" charset="0"/>
              </a:rPr>
              <a:t>Wafer size: </a:t>
            </a:r>
            <a:r>
              <a:rPr lang="en-US" altLang="zh-TW" sz="1600" dirty="0">
                <a:latin typeface="Arial" pitchFamily="34" charset="0"/>
              </a:rPr>
              <a:t>~4“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rgbClr val="008000"/>
                </a:solidFill>
                <a:latin typeface="Arial" pitchFamily="34" charset="0"/>
              </a:rPr>
              <a:t>Exposure size: </a:t>
            </a:r>
            <a:r>
              <a:rPr lang="en-US" altLang="zh-TW" sz="1600" dirty="0">
                <a:latin typeface="Arial" pitchFamily="34" charset="0"/>
              </a:rPr>
              <a:t>8"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rgbClr val="008000"/>
                </a:solidFill>
                <a:latin typeface="Arial" pitchFamily="34" charset="0"/>
              </a:rPr>
              <a:t>Lamp: </a:t>
            </a:r>
            <a:r>
              <a:rPr lang="en-US" altLang="zh-TW" sz="1600" dirty="0">
                <a:latin typeface="Arial" pitchFamily="34" charset="0"/>
              </a:rPr>
              <a:t>1000 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rgbClr val="008000"/>
                </a:solidFill>
                <a:latin typeface="Arial" pitchFamily="34" charset="0"/>
              </a:rPr>
              <a:t>Exposure intensity: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latin typeface="Arial" pitchFamily="34" charset="0"/>
              </a:rPr>
              <a:t>&gt;50 </a:t>
            </a:r>
            <a:r>
              <a:rPr lang="en-US" altLang="zh-TW" sz="1600" dirty="0" err="1">
                <a:latin typeface="Arial" pitchFamily="34" charset="0"/>
              </a:rPr>
              <a:t>mW</a:t>
            </a:r>
            <a:r>
              <a:rPr lang="en-US" altLang="zh-TW" sz="1600" dirty="0">
                <a:latin typeface="Arial" pitchFamily="34" charset="0"/>
              </a:rPr>
              <a:t>/cm</a:t>
            </a:r>
            <a:r>
              <a:rPr lang="en-US" altLang="zh-TW" sz="1600" baseline="30000" dirty="0">
                <a:latin typeface="Arial" pitchFamily="34" charset="0"/>
              </a:rPr>
              <a:t>2</a:t>
            </a:r>
            <a:r>
              <a:rPr lang="en-US" altLang="zh-TW" sz="1600" dirty="0">
                <a:latin typeface="Arial" pitchFamily="34" charset="0"/>
              </a:rPr>
              <a:t> (G), &gt;30 </a:t>
            </a:r>
            <a:r>
              <a:rPr lang="en-US" altLang="zh-TW" sz="1600" dirty="0" err="1">
                <a:latin typeface="Arial" pitchFamily="34" charset="0"/>
              </a:rPr>
              <a:t>mW</a:t>
            </a:r>
            <a:r>
              <a:rPr lang="en-US" altLang="zh-TW" sz="1600" dirty="0">
                <a:latin typeface="Arial" pitchFamily="34" charset="0"/>
              </a:rPr>
              <a:t>/cm</a:t>
            </a:r>
            <a:r>
              <a:rPr lang="en-US" altLang="zh-TW" sz="1600" baseline="30000" dirty="0">
                <a:latin typeface="Arial" pitchFamily="34" charset="0"/>
              </a:rPr>
              <a:t>2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rgbClr val="008000"/>
                </a:solidFill>
                <a:latin typeface="Arial" pitchFamily="34" charset="0"/>
              </a:rPr>
              <a:t>Alignment system: </a:t>
            </a:r>
            <a:r>
              <a:rPr lang="en-US" altLang="zh-TW" sz="1600" dirty="0">
                <a:latin typeface="Arial" pitchFamily="34" charset="0"/>
              </a:rPr>
              <a:t>Double side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rgbClr val="008000"/>
                </a:solidFill>
                <a:latin typeface="Arial" pitchFamily="34" charset="0"/>
              </a:rPr>
              <a:t>Resolution: </a:t>
            </a:r>
            <a:r>
              <a:rPr lang="en-US" altLang="zh-TW" sz="1600" dirty="0">
                <a:latin typeface="Arial" pitchFamily="34" charset="0"/>
              </a:rPr>
              <a:t>1.5~3.5 </a:t>
            </a:r>
            <a:r>
              <a:rPr lang="en-US" altLang="zh-TW" sz="1600" dirty="0">
                <a:latin typeface="Arial" pitchFamily="34" charset="0"/>
                <a:sym typeface="Symbol" pitchFamily="18" charset="2"/>
              </a:rPr>
              <a:t>m</a:t>
            </a:r>
            <a:endParaRPr lang="en-US" altLang="zh-TW" sz="1600" dirty="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sz="1600" dirty="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zh-TW" sz="1800" dirty="0">
                <a:solidFill>
                  <a:srgbClr val="0000FF"/>
                </a:solidFill>
                <a:latin typeface="Arial" pitchFamily="34" charset="0"/>
              </a:rPr>
              <a:t>SUSS MABA6</a:t>
            </a:r>
            <a:endParaRPr lang="en-US" altLang="zh-TW" sz="1800" dirty="0">
              <a:solidFill>
                <a:srgbClr val="0000FF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rgbClr val="008000"/>
                </a:solidFill>
                <a:latin typeface="Arial" pitchFamily="34" charset="0"/>
              </a:rPr>
              <a:t>Mask dimension: </a:t>
            </a:r>
            <a:r>
              <a:rPr lang="en-US" altLang="zh-TW" sz="1600" dirty="0">
                <a:latin typeface="Arial" pitchFamily="34" charset="0"/>
              </a:rPr>
              <a:t>3”~7”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rgbClr val="008000"/>
                </a:solidFill>
                <a:latin typeface="Arial" pitchFamily="34" charset="0"/>
              </a:rPr>
              <a:t>Wafer size: </a:t>
            </a:r>
            <a:r>
              <a:rPr lang="en-US" altLang="zh-TW" sz="1600" dirty="0">
                <a:latin typeface="Arial" pitchFamily="34" charset="0"/>
              </a:rPr>
              <a:t>~6“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rgbClr val="008000"/>
                </a:solidFill>
                <a:latin typeface="Arial" pitchFamily="34" charset="0"/>
              </a:rPr>
              <a:t>Exposure size: </a:t>
            </a:r>
            <a:r>
              <a:rPr lang="en-US" altLang="zh-TW" sz="1600" dirty="0">
                <a:latin typeface="Arial" pitchFamily="34" charset="0"/>
              </a:rPr>
              <a:t>6"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rgbClr val="008000"/>
                </a:solidFill>
                <a:latin typeface="Arial" pitchFamily="34" charset="0"/>
              </a:rPr>
              <a:t>Lamp: </a:t>
            </a:r>
            <a:r>
              <a:rPr lang="en-US" altLang="zh-TW" sz="1600" dirty="0">
                <a:latin typeface="Arial" pitchFamily="34" charset="0"/>
              </a:rPr>
              <a:t>350 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rgbClr val="008000"/>
                </a:solidFill>
                <a:latin typeface="Arial" pitchFamily="34" charset="0"/>
              </a:rPr>
              <a:t>Exposure intensity: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latin typeface="Arial" pitchFamily="34" charset="0"/>
              </a:rPr>
              <a:t>&gt;32 </a:t>
            </a:r>
            <a:r>
              <a:rPr lang="en-US" altLang="zh-TW" sz="1600" dirty="0" err="1">
                <a:latin typeface="Arial" pitchFamily="34" charset="0"/>
              </a:rPr>
              <a:t>mW</a:t>
            </a:r>
            <a:r>
              <a:rPr lang="en-US" altLang="zh-TW" sz="1600" dirty="0">
                <a:latin typeface="Arial" pitchFamily="34" charset="0"/>
              </a:rPr>
              <a:t>/cm</a:t>
            </a:r>
            <a:r>
              <a:rPr lang="en-US" altLang="zh-TW" sz="1600" baseline="30000" dirty="0">
                <a:latin typeface="Arial" pitchFamily="34" charset="0"/>
              </a:rPr>
              <a:t>2</a:t>
            </a:r>
            <a:r>
              <a:rPr lang="en-US" altLang="zh-TW" sz="1600" dirty="0">
                <a:latin typeface="Arial" pitchFamily="34" charset="0"/>
              </a:rPr>
              <a:t> (G), &gt;12 </a:t>
            </a:r>
            <a:r>
              <a:rPr lang="en-US" altLang="zh-TW" sz="1600" dirty="0" err="1">
                <a:latin typeface="Arial" pitchFamily="34" charset="0"/>
              </a:rPr>
              <a:t>mW</a:t>
            </a:r>
            <a:r>
              <a:rPr lang="en-US" altLang="zh-TW" sz="1600" dirty="0">
                <a:latin typeface="Arial" pitchFamily="34" charset="0"/>
              </a:rPr>
              <a:t>/cm</a:t>
            </a:r>
            <a:r>
              <a:rPr lang="en-US" altLang="zh-TW" sz="1600" baseline="30000" dirty="0">
                <a:latin typeface="Arial" pitchFamily="34" charset="0"/>
              </a:rPr>
              <a:t>2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rgbClr val="008000"/>
                </a:solidFill>
                <a:latin typeface="Arial" pitchFamily="34" charset="0"/>
              </a:rPr>
              <a:t>Alignment system: Double side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rgbClr val="008000"/>
                </a:solidFill>
                <a:latin typeface="Arial" pitchFamily="34" charset="0"/>
              </a:rPr>
              <a:t>Resolution: </a:t>
            </a:r>
            <a:r>
              <a:rPr lang="en-US" altLang="zh-TW" sz="1600" dirty="0">
                <a:latin typeface="Arial" pitchFamily="34" charset="0"/>
              </a:rPr>
              <a:t>0.8~2.5 </a:t>
            </a:r>
            <a:r>
              <a:rPr lang="en-US" altLang="zh-TW" sz="1600" dirty="0">
                <a:latin typeface="Arial" pitchFamily="34" charset="0"/>
                <a:sym typeface="Symbol" pitchFamily="18" charset="2"/>
              </a:rPr>
              <a:t>m</a:t>
            </a:r>
            <a:endParaRPr lang="en-US" altLang="zh-TW" sz="16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59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3"/>
    </mc:Choice>
    <mc:Fallback xmlns="">
      <p:transition spd="slow" advTm="411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081" y="1085850"/>
            <a:ext cx="2223691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696" y="3746680"/>
            <a:ext cx="234964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1286405" y="5661248"/>
            <a:ext cx="3589206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400">
                <a:solidFill>
                  <a:srgbClr val="FF0000"/>
                </a:solidFill>
                <a:latin typeface="Times New Roman" pitchFamily="18" charset="0"/>
              </a:rPr>
              <a:t>OXFORD PlasmaPro system100 ICP 180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400">
                <a:solidFill>
                  <a:srgbClr val="FF0000"/>
                </a:solidFill>
                <a:latin typeface="Times New Roman" pitchFamily="18" charset="0"/>
              </a:rPr>
              <a:t>OXFORD PlasmaPro system100 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63355" y="1079500"/>
            <a:ext cx="4445662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1pPr>
            <a:lvl2pPr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9pPr>
          </a:lstStyle>
          <a:p>
            <a:pPr marL="0" lvl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zh-TW" sz="1600" dirty="0">
                <a:solidFill>
                  <a:srgbClr val="0000FF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Oxford ICP-RIE</a:t>
            </a:r>
            <a:r>
              <a:rPr lang="zh-TW" altLang="en-US" sz="1600" dirty="0">
                <a:solidFill>
                  <a:srgbClr val="0000FF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rgbClr val="0000FF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system </a:t>
            </a:r>
          </a:p>
          <a:p>
            <a:pPr marL="0" lvl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zh-TW" sz="1400" dirty="0">
                <a:solidFill>
                  <a:schemeClr val="bg2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  </a:t>
            </a:r>
            <a:r>
              <a:rPr lang="en-US" altLang="zh-TW" sz="1400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ICP RF:</a:t>
            </a:r>
            <a:r>
              <a:rPr lang="zh-TW" altLang="en-US" sz="1400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 </a:t>
            </a:r>
            <a:r>
              <a:rPr lang="en-US" altLang="zh-TW" sz="1400" dirty="0">
                <a:latin typeface="Arial" pitchFamily="34" charset="0"/>
                <a:ea typeface="標楷體" pitchFamily="65" charset="-120"/>
                <a:cs typeface="Arial" pitchFamily="34" charset="0"/>
              </a:rPr>
              <a:t>13.56 MHz 3000 W</a:t>
            </a:r>
          </a:p>
          <a:p>
            <a:pPr marL="0" lvl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zh-TW" sz="1400" dirty="0">
                <a:solidFill>
                  <a:schemeClr val="bg2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  </a:t>
            </a:r>
            <a:r>
              <a:rPr lang="en-US" altLang="zh-TW" sz="1400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Substrate RF:</a:t>
            </a:r>
            <a:r>
              <a:rPr lang="zh-TW" altLang="en-US" sz="1400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 </a:t>
            </a:r>
            <a:r>
              <a:rPr lang="en-US" altLang="zh-TW" sz="1400" dirty="0">
                <a:latin typeface="Arial" pitchFamily="34" charset="0"/>
                <a:ea typeface="標楷體" pitchFamily="65" charset="-120"/>
                <a:cs typeface="Arial" pitchFamily="34" charset="0"/>
              </a:rPr>
              <a:t>13.56 MHz 300 W</a:t>
            </a:r>
          </a:p>
          <a:p>
            <a:pPr marL="0" lvl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zh-TW" sz="1400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  Processing gas:</a:t>
            </a:r>
            <a:r>
              <a:rPr lang="zh-TW" altLang="en-US" sz="1400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  </a:t>
            </a:r>
            <a:r>
              <a:rPr lang="en-US" altLang="zh-TW" sz="1400" dirty="0">
                <a:latin typeface="Arial" pitchFamily="34" charset="0"/>
                <a:ea typeface="標楷體" pitchFamily="65" charset="-120"/>
                <a:cs typeface="Arial" pitchFamily="34" charset="0"/>
              </a:rPr>
              <a:t>He</a:t>
            </a:r>
            <a:r>
              <a:rPr lang="zh-TW" altLang="en-US" sz="1400" dirty="0">
                <a:latin typeface="Arial" pitchFamily="34" charset="0"/>
                <a:ea typeface="標楷體" pitchFamily="65" charset="-120"/>
                <a:cs typeface="Arial" pitchFamily="34" charset="0"/>
              </a:rPr>
              <a:t>、</a:t>
            </a:r>
            <a:r>
              <a:rPr lang="en-US" altLang="zh-TW" sz="1400" dirty="0">
                <a:latin typeface="Arial" pitchFamily="34" charset="0"/>
                <a:ea typeface="標楷體" pitchFamily="65" charset="-120"/>
                <a:cs typeface="Arial" pitchFamily="34" charset="0"/>
              </a:rPr>
              <a:t>O2</a:t>
            </a:r>
            <a:r>
              <a:rPr lang="zh-TW" altLang="en-US" sz="1400" dirty="0">
                <a:latin typeface="Arial" pitchFamily="34" charset="0"/>
                <a:ea typeface="標楷體" pitchFamily="65" charset="-120"/>
                <a:cs typeface="Arial" pitchFamily="34" charset="0"/>
              </a:rPr>
              <a:t>、</a:t>
            </a:r>
            <a:r>
              <a:rPr lang="en-US" altLang="zh-TW" sz="1400" dirty="0" err="1">
                <a:latin typeface="Arial" pitchFamily="34" charset="0"/>
                <a:ea typeface="標楷體" pitchFamily="65" charset="-120"/>
                <a:cs typeface="Arial" pitchFamily="34" charset="0"/>
              </a:rPr>
              <a:t>Ar</a:t>
            </a:r>
            <a:r>
              <a:rPr lang="zh-TW" altLang="en-US" sz="1400" dirty="0">
                <a:latin typeface="Arial" pitchFamily="34" charset="0"/>
                <a:ea typeface="標楷體" pitchFamily="65" charset="-120"/>
                <a:cs typeface="Arial" pitchFamily="34" charset="0"/>
              </a:rPr>
              <a:t>、</a:t>
            </a:r>
            <a:r>
              <a:rPr lang="en-US" altLang="zh-TW" sz="1400" dirty="0">
                <a:latin typeface="Arial" pitchFamily="34" charset="0"/>
                <a:ea typeface="標楷體" pitchFamily="65" charset="-120"/>
                <a:cs typeface="Arial" pitchFamily="34" charset="0"/>
              </a:rPr>
              <a:t>SF6</a:t>
            </a:r>
            <a:r>
              <a:rPr lang="zh-TW" altLang="en-US" sz="1400" dirty="0">
                <a:latin typeface="Arial" pitchFamily="34" charset="0"/>
                <a:ea typeface="標楷體" pitchFamily="65" charset="-120"/>
                <a:cs typeface="Arial" pitchFamily="34" charset="0"/>
              </a:rPr>
              <a:t>、</a:t>
            </a:r>
            <a:r>
              <a:rPr lang="en-US" altLang="zh-TW" sz="1400" dirty="0">
                <a:latin typeface="Arial" pitchFamily="34" charset="0"/>
                <a:ea typeface="標楷體" pitchFamily="65" charset="-120"/>
                <a:cs typeface="Arial" pitchFamily="34" charset="0"/>
              </a:rPr>
              <a:t>CH4</a:t>
            </a:r>
            <a:r>
              <a:rPr lang="zh-TW" altLang="en-US" sz="1400" dirty="0">
                <a:latin typeface="Arial" pitchFamily="34" charset="0"/>
                <a:ea typeface="標楷體" pitchFamily="65" charset="-120"/>
                <a:cs typeface="Arial" pitchFamily="34" charset="0"/>
              </a:rPr>
              <a:t>、</a:t>
            </a:r>
            <a:r>
              <a:rPr lang="en-US" altLang="zh-TW" sz="1400" dirty="0">
                <a:latin typeface="Arial" pitchFamily="34" charset="0"/>
                <a:ea typeface="標楷體" pitchFamily="65" charset="-120"/>
                <a:cs typeface="Arial" pitchFamily="34" charset="0"/>
              </a:rPr>
              <a:t>H2</a:t>
            </a:r>
          </a:p>
          <a:p>
            <a:pPr marL="0" lvl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zh-TW" sz="1400" dirty="0">
                <a:solidFill>
                  <a:schemeClr val="bg2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  </a:t>
            </a:r>
            <a:r>
              <a:rPr lang="en-US" altLang="zh-TW" sz="1400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Material:</a:t>
            </a:r>
            <a:r>
              <a:rPr lang="zh-TW" altLang="en-US" sz="1400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 </a:t>
            </a:r>
            <a:r>
              <a:rPr lang="en-US" altLang="zh-TW" sz="1400" dirty="0">
                <a:latin typeface="Arial" pitchFamily="34" charset="0"/>
                <a:ea typeface="標楷體" pitchFamily="65" charset="-120"/>
                <a:cs typeface="Arial" pitchFamily="34" charset="0"/>
              </a:rPr>
              <a:t>Si, GaAs, </a:t>
            </a:r>
            <a:r>
              <a:rPr lang="en-US" altLang="zh-TW" sz="1400" dirty="0" err="1">
                <a:latin typeface="Arial" pitchFamily="34" charset="0"/>
                <a:ea typeface="標楷體" pitchFamily="65" charset="-120"/>
                <a:cs typeface="Arial" pitchFamily="34" charset="0"/>
              </a:rPr>
              <a:t>InP</a:t>
            </a:r>
            <a:r>
              <a:rPr lang="en-US" altLang="zh-TW" sz="1400" dirty="0">
                <a:latin typeface="Arial" pitchFamily="34" charset="0"/>
                <a:ea typeface="標楷體" pitchFamily="65" charset="-120"/>
                <a:cs typeface="Arial" pitchFamily="34" charset="0"/>
              </a:rPr>
              <a:t>, III-V materials</a:t>
            </a:r>
          </a:p>
          <a:p>
            <a:pPr marL="0" lvl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zh-TW" sz="1400" dirty="0">
                <a:solidFill>
                  <a:schemeClr val="bg2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  </a:t>
            </a:r>
            <a:r>
              <a:rPr lang="en-US" altLang="zh-TW" sz="1400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Wafer size: </a:t>
            </a: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~8”</a:t>
            </a:r>
          </a:p>
          <a:p>
            <a:pPr marL="0" lvl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en-US" altLang="zh-TW" sz="1400" dirty="0">
              <a:solidFill>
                <a:schemeClr val="bg2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  <a:p>
            <a:pPr marL="0" lvl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zh-TW" sz="1600" dirty="0">
                <a:solidFill>
                  <a:srgbClr val="0000FF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Oxford RIE system</a:t>
            </a:r>
          </a:p>
          <a:p>
            <a:pPr marL="0" lvl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  </a:t>
            </a:r>
            <a:r>
              <a:rPr lang="en-US" altLang="zh-TW" sz="1400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Substrate RF:</a:t>
            </a:r>
            <a:r>
              <a:rPr lang="zh-TW" altLang="en-US" sz="1400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 </a:t>
            </a: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13.56 MHz 300 W</a:t>
            </a:r>
          </a:p>
          <a:p>
            <a:pPr marL="0" lvl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  </a:t>
            </a:r>
            <a:r>
              <a:rPr lang="en-US" altLang="zh-TW" sz="1400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Processing gas:</a:t>
            </a:r>
            <a:r>
              <a:rPr lang="zh-TW" altLang="en-US" sz="1400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  </a:t>
            </a: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He</a:t>
            </a:r>
            <a:r>
              <a:rPr lang="zh-TW" altLang="en-US" sz="1400" dirty="0">
                <a:solidFill>
                  <a:srgbClr val="0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、</a:t>
            </a: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O2</a:t>
            </a:r>
            <a:r>
              <a:rPr lang="zh-TW" altLang="en-US" sz="1400" dirty="0">
                <a:solidFill>
                  <a:srgbClr val="0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、</a:t>
            </a:r>
            <a:r>
              <a:rPr lang="en-US" altLang="zh-TW" sz="1400" dirty="0" err="1">
                <a:solidFill>
                  <a:srgbClr val="0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Ar</a:t>
            </a:r>
            <a:r>
              <a:rPr lang="zh-TW" altLang="en-US" sz="1400" dirty="0">
                <a:solidFill>
                  <a:srgbClr val="0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、</a:t>
            </a: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CF4</a:t>
            </a:r>
            <a:r>
              <a:rPr lang="zh-TW" altLang="en-US" sz="1400" dirty="0">
                <a:solidFill>
                  <a:srgbClr val="0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、</a:t>
            </a: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CHF3</a:t>
            </a:r>
          </a:p>
          <a:p>
            <a:pPr marL="0" lvl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  </a:t>
            </a:r>
            <a:r>
              <a:rPr lang="en-US" altLang="zh-TW" sz="1400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Material:</a:t>
            </a:r>
            <a:r>
              <a:rPr lang="zh-TW" altLang="en-US" sz="1400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 </a:t>
            </a:r>
            <a:r>
              <a:rPr lang="en-US" altLang="zh-TW" sz="1400" dirty="0" err="1">
                <a:solidFill>
                  <a:srgbClr val="0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SiO</a:t>
            </a: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, </a:t>
            </a:r>
            <a:r>
              <a:rPr lang="en-US" altLang="zh-TW" sz="1400" dirty="0" err="1">
                <a:solidFill>
                  <a:srgbClr val="0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SiN</a:t>
            </a:r>
            <a:endParaRPr lang="zh-TW" altLang="en-US" sz="1400" dirty="0">
              <a:solidFill>
                <a:srgbClr val="000000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  <a:p>
            <a:pPr marL="0" lvl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  </a:t>
            </a:r>
            <a:r>
              <a:rPr lang="en-US" altLang="zh-TW" sz="1400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Wafer size: </a:t>
            </a: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~8”</a:t>
            </a:r>
            <a:endParaRPr lang="zh-TW" altLang="en-US" sz="1600" dirty="0">
              <a:solidFill>
                <a:schemeClr val="bg2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  <a:p>
            <a:pPr marL="0" lvl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zh-TW" altLang="en-US" sz="1600" dirty="0">
              <a:solidFill>
                <a:schemeClr val="bg2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</p:txBody>
      </p:sp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5107782" y="3986214"/>
            <a:ext cx="3823097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1pPr>
            <a:lvl2pPr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9pPr>
          </a:lstStyle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sz="1600" dirty="0">
                <a:solidFill>
                  <a:srgbClr val="0000FF"/>
                </a:solidFill>
                <a:latin typeface="Arial" pitchFamily="34" charset="0"/>
              </a:rPr>
              <a:t>3-S plasma </a:t>
            </a:r>
            <a:r>
              <a:rPr lang="en-US" altLang="zh-TW" sz="1600" dirty="0" err="1">
                <a:solidFill>
                  <a:srgbClr val="0000FF"/>
                </a:solidFill>
                <a:latin typeface="Arial" pitchFamily="34" charset="0"/>
              </a:rPr>
              <a:t>descum</a:t>
            </a:r>
            <a:r>
              <a:rPr lang="en-US" altLang="zh-TW" sz="1600" dirty="0">
                <a:solidFill>
                  <a:srgbClr val="0000FF"/>
                </a:solidFill>
                <a:latin typeface="Arial" pitchFamily="34" charset="0"/>
              </a:rPr>
              <a:t> system</a:t>
            </a: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</a:rPr>
              <a:t>  </a:t>
            </a:r>
            <a:r>
              <a:rPr lang="en-US" altLang="zh-TW" sz="1400" dirty="0">
                <a:solidFill>
                  <a:srgbClr val="008000"/>
                </a:solidFill>
                <a:latin typeface="Arial" pitchFamily="34" charset="0"/>
              </a:rPr>
              <a:t>Substrate RF:</a:t>
            </a:r>
            <a:r>
              <a:rPr lang="zh-TW" altLang="en-US" sz="1400" dirty="0">
                <a:solidFill>
                  <a:srgbClr val="008000"/>
                </a:solidFill>
                <a:latin typeface="Arial" pitchFamily="34" charset="0"/>
              </a:rPr>
              <a:t> </a:t>
            </a: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</a:rPr>
              <a:t>13.56 MHz 600 W</a:t>
            </a: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</a:rPr>
              <a:t>  </a:t>
            </a:r>
            <a:r>
              <a:rPr lang="en-US" altLang="zh-TW" sz="1400" dirty="0">
                <a:solidFill>
                  <a:srgbClr val="008000"/>
                </a:solidFill>
                <a:latin typeface="Arial" pitchFamily="34" charset="0"/>
              </a:rPr>
              <a:t>Processing gas:</a:t>
            </a:r>
            <a:r>
              <a:rPr lang="zh-TW" altLang="en-US" sz="1400" dirty="0">
                <a:solidFill>
                  <a:srgbClr val="008000"/>
                </a:solidFill>
                <a:latin typeface="Arial" pitchFamily="34" charset="0"/>
              </a:rPr>
              <a:t>  </a:t>
            </a: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</a:rPr>
              <a:t>O2</a:t>
            </a:r>
            <a:r>
              <a:rPr lang="zh-TW" altLang="en-US" sz="1400" dirty="0">
                <a:solidFill>
                  <a:srgbClr val="000000"/>
                </a:solidFill>
                <a:latin typeface="Arial" pitchFamily="34" charset="0"/>
              </a:rPr>
              <a:t>、</a:t>
            </a:r>
            <a:r>
              <a:rPr lang="en-US" altLang="zh-TW" sz="1400" dirty="0" err="1">
                <a:solidFill>
                  <a:srgbClr val="000000"/>
                </a:solidFill>
                <a:latin typeface="Arial" pitchFamily="34" charset="0"/>
              </a:rPr>
              <a:t>Ar</a:t>
            </a:r>
            <a:r>
              <a:rPr lang="zh-TW" altLang="en-US" sz="1400" dirty="0">
                <a:solidFill>
                  <a:srgbClr val="000000"/>
                </a:solidFill>
                <a:latin typeface="Arial" pitchFamily="34" charset="0"/>
              </a:rPr>
              <a:t>、</a:t>
            </a: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</a:rPr>
              <a:t>CF4</a:t>
            </a:r>
            <a:r>
              <a:rPr lang="zh-TW" altLang="en-US" sz="1400" dirty="0">
                <a:solidFill>
                  <a:srgbClr val="000000"/>
                </a:solidFill>
                <a:latin typeface="Arial" pitchFamily="34" charset="0"/>
              </a:rPr>
              <a:t>、</a:t>
            </a: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</a:rPr>
              <a:t>CHF3</a:t>
            </a: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</a:rPr>
              <a:t>  </a:t>
            </a:r>
            <a:r>
              <a:rPr lang="en-US" altLang="zh-TW" sz="1400" dirty="0">
                <a:solidFill>
                  <a:srgbClr val="008000"/>
                </a:solidFill>
                <a:latin typeface="Arial" pitchFamily="34" charset="0"/>
              </a:rPr>
              <a:t>Material:</a:t>
            </a:r>
            <a:r>
              <a:rPr lang="zh-TW" altLang="en-US" sz="1400" dirty="0">
                <a:solidFill>
                  <a:srgbClr val="008000"/>
                </a:solidFill>
                <a:latin typeface="Arial" pitchFamily="34" charset="0"/>
              </a:rPr>
              <a:t> </a:t>
            </a: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</a:rPr>
              <a:t>Si</a:t>
            </a: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</a:rPr>
              <a:t>  </a:t>
            </a:r>
            <a:r>
              <a:rPr lang="en-US" altLang="zh-TW" sz="1400" dirty="0">
                <a:solidFill>
                  <a:srgbClr val="008000"/>
                </a:solidFill>
                <a:latin typeface="Arial" pitchFamily="34" charset="0"/>
              </a:rPr>
              <a:t>Wafer size: </a:t>
            </a: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</a:rPr>
              <a:t>~4”</a:t>
            </a: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en-US" altLang="zh-TW" sz="1400" dirty="0">
              <a:solidFill>
                <a:srgbClr val="000000"/>
              </a:solidFill>
              <a:latin typeface="Arial" pitchFamily="34" charset="0"/>
            </a:endParaRP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sz="1600" dirty="0">
                <a:solidFill>
                  <a:srgbClr val="0000FF"/>
                </a:solidFill>
                <a:latin typeface="Arial" pitchFamily="34" charset="0"/>
              </a:rPr>
              <a:t>3-S plasma </a:t>
            </a:r>
            <a:r>
              <a:rPr lang="en-US" altLang="zh-TW" sz="1600" dirty="0" err="1">
                <a:solidFill>
                  <a:srgbClr val="0000FF"/>
                </a:solidFill>
                <a:latin typeface="Arial" pitchFamily="34" charset="0"/>
              </a:rPr>
              <a:t>descum</a:t>
            </a:r>
            <a:r>
              <a:rPr lang="en-US" altLang="zh-TW" sz="1600" dirty="0">
                <a:solidFill>
                  <a:srgbClr val="0000FF"/>
                </a:solidFill>
                <a:latin typeface="Arial" pitchFamily="34" charset="0"/>
              </a:rPr>
              <a:t> system</a:t>
            </a: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</a:rPr>
              <a:t>  </a:t>
            </a:r>
            <a:r>
              <a:rPr lang="en-US" altLang="zh-TW" sz="1400" dirty="0">
                <a:solidFill>
                  <a:srgbClr val="008000"/>
                </a:solidFill>
                <a:latin typeface="Arial" pitchFamily="34" charset="0"/>
              </a:rPr>
              <a:t>Substrate RF:</a:t>
            </a:r>
            <a:r>
              <a:rPr lang="zh-TW" altLang="en-US" sz="1400" dirty="0">
                <a:solidFill>
                  <a:srgbClr val="008000"/>
                </a:solidFill>
                <a:latin typeface="Arial" pitchFamily="34" charset="0"/>
              </a:rPr>
              <a:t> </a:t>
            </a: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</a:rPr>
              <a:t>13.56 MHz 300 W</a:t>
            </a: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</a:rPr>
              <a:t>  </a:t>
            </a:r>
            <a:r>
              <a:rPr lang="en-US" altLang="zh-TW" sz="1400" dirty="0">
                <a:solidFill>
                  <a:srgbClr val="008000"/>
                </a:solidFill>
                <a:latin typeface="Arial" pitchFamily="34" charset="0"/>
              </a:rPr>
              <a:t>Processing gas:</a:t>
            </a:r>
            <a:r>
              <a:rPr lang="zh-TW" altLang="en-US" sz="1400" dirty="0">
                <a:solidFill>
                  <a:srgbClr val="008000"/>
                </a:solidFill>
                <a:latin typeface="Arial" pitchFamily="34" charset="0"/>
              </a:rPr>
              <a:t>  </a:t>
            </a: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</a:rPr>
              <a:t>O2</a:t>
            </a:r>
            <a:r>
              <a:rPr lang="zh-TW" altLang="en-US" sz="1400" dirty="0">
                <a:solidFill>
                  <a:srgbClr val="000000"/>
                </a:solidFill>
                <a:latin typeface="Arial" pitchFamily="34" charset="0"/>
              </a:rPr>
              <a:t>、</a:t>
            </a:r>
            <a:r>
              <a:rPr lang="en-US" altLang="zh-TW" sz="1400" dirty="0" err="1">
                <a:solidFill>
                  <a:srgbClr val="000000"/>
                </a:solidFill>
                <a:latin typeface="Arial" pitchFamily="34" charset="0"/>
              </a:rPr>
              <a:t>Ar</a:t>
            </a:r>
            <a:endParaRPr lang="en-US" altLang="zh-TW" sz="1400" dirty="0">
              <a:solidFill>
                <a:srgbClr val="000000"/>
              </a:solidFill>
              <a:latin typeface="Arial" pitchFamily="34" charset="0"/>
            </a:endParaRP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</a:rPr>
              <a:t>  </a:t>
            </a:r>
            <a:r>
              <a:rPr lang="en-US" altLang="zh-TW" sz="1400" dirty="0">
                <a:solidFill>
                  <a:srgbClr val="008000"/>
                </a:solidFill>
                <a:latin typeface="Arial" pitchFamily="34" charset="0"/>
              </a:rPr>
              <a:t>Material:</a:t>
            </a:r>
            <a:r>
              <a:rPr lang="zh-TW" altLang="en-US" sz="1400" dirty="0">
                <a:solidFill>
                  <a:srgbClr val="008000"/>
                </a:solidFill>
                <a:latin typeface="Arial" pitchFamily="34" charset="0"/>
              </a:rPr>
              <a:t> </a:t>
            </a: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</a:rPr>
              <a:t>Photoresist</a:t>
            </a: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</a:rPr>
              <a:t>  </a:t>
            </a:r>
            <a:r>
              <a:rPr lang="en-US" altLang="zh-TW" sz="1400" dirty="0">
                <a:solidFill>
                  <a:srgbClr val="008000"/>
                </a:solidFill>
                <a:latin typeface="Arial" pitchFamily="34" charset="0"/>
              </a:rPr>
              <a:t>Wafer size: </a:t>
            </a:r>
            <a:r>
              <a:rPr lang="en-US" altLang="zh-TW" sz="1400" dirty="0">
                <a:solidFill>
                  <a:srgbClr val="000000"/>
                </a:solidFill>
                <a:latin typeface="Arial" pitchFamily="34" charset="0"/>
              </a:rPr>
              <a:t>~4”</a:t>
            </a:r>
          </a:p>
        </p:txBody>
      </p:sp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4953000" y="1092201"/>
            <a:ext cx="25676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1pPr>
            <a:lvl2pPr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9pPr>
          </a:lstStyle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sz="1600" dirty="0" err="1">
                <a:solidFill>
                  <a:srgbClr val="0000FF"/>
                </a:solidFill>
                <a:latin typeface="Arial" pitchFamily="34" charset="0"/>
              </a:rPr>
              <a:t>Samco</a:t>
            </a:r>
            <a:r>
              <a:rPr lang="en-US" altLang="zh-TW" sz="1600" dirty="0">
                <a:solidFill>
                  <a:srgbClr val="0000FF"/>
                </a:solidFill>
                <a:latin typeface="Arial" pitchFamily="34" charset="0"/>
              </a:rPr>
              <a:t> ICP-RIE</a:t>
            </a:r>
            <a:r>
              <a:rPr lang="zh-TW" altLang="en-US" sz="1600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zh-TW" sz="1600" dirty="0">
                <a:solidFill>
                  <a:srgbClr val="0000FF"/>
                </a:solidFill>
                <a:latin typeface="Arial" pitchFamily="34" charset="0"/>
              </a:rPr>
              <a:t>system </a:t>
            </a: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sz="1400" dirty="0">
                <a:latin typeface="Arial" pitchFamily="34" charset="0"/>
              </a:rPr>
              <a:t>  </a:t>
            </a:r>
            <a:r>
              <a:rPr lang="en-US" altLang="zh-TW" sz="1400" dirty="0">
                <a:solidFill>
                  <a:srgbClr val="008000"/>
                </a:solidFill>
                <a:latin typeface="Arial" pitchFamily="34" charset="0"/>
              </a:rPr>
              <a:t>ICP RF:</a:t>
            </a:r>
            <a:r>
              <a:rPr lang="zh-TW" altLang="en-US" sz="1400" dirty="0">
                <a:solidFill>
                  <a:srgbClr val="008000"/>
                </a:solidFill>
                <a:latin typeface="Arial" pitchFamily="34" charset="0"/>
              </a:rPr>
              <a:t> </a:t>
            </a:r>
            <a:endParaRPr lang="en-US" altLang="zh-TW" sz="1400" dirty="0">
              <a:solidFill>
                <a:srgbClr val="008000"/>
              </a:solidFill>
              <a:latin typeface="Arial" pitchFamily="34" charset="0"/>
            </a:endParaRP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sz="1400" dirty="0">
                <a:latin typeface="Arial" pitchFamily="34" charset="0"/>
              </a:rPr>
              <a:t>     13.56 MHz 3000 W</a:t>
            </a: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sz="1400" dirty="0">
                <a:solidFill>
                  <a:srgbClr val="008000"/>
                </a:solidFill>
                <a:latin typeface="Arial" pitchFamily="34" charset="0"/>
              </a:rPr>
              <a:t>  Substrate RF:</a:t>
            </a:r>
            <a:r>
              <a:rPr lang="zh-TW" altLang="en-US" sz="1400" dirty="0">
                <a:solidFill>
                  <a:srgbClr val="008000"/>
                </a:solidFill>
                <a:latin typeface="Arial" pitchFamily="34" charset="0"/>
              </a:rPr>
              <a:t> </a:t>
            </a:r>
            <a:endParaRPr lang="en-US" altLang="zh-TW" sz="1400" dirty="0">
              <a:solidFill>
                <a:srgbClr val="008000"/>
              </a:solidFill>
              <a:latin typeface="Arial" pitchFamily="34" charset="0"/>
            </a:endParaRP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sz="1400" dirty="0">
                <a:latin typeface="Arial" pitchFamily="34" charset="0"/>
              </a:rPr>
              <a:t>     13.56 MHz 500 W</a:t>
            </a: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sz="1400" dirty="0">
                <a:solidFill>
                  <a:srgbClr val="008000"/>
                </a:solidFill>
                <a:latin typeface="Arial" pitchFamily="34" charset="0"/>
              </a:rPr>
              <a:t>  Processing gas:</a:t>
            </a:r>
            <a:r>
              <a:rPr lang="zh-TW" altLang="en-US" sz="1400" dirty="0">
                <a:solidFill>
                  <a:srgbClr val="008000"/>
                </a:solidFill>
                <a:latin typeface="Arial" pitchFamily="34" charset="0"/>
              </a:rPr>
              <a:t>  </a:t>
            </a:r>
            <a:endParaRPr lang="en-US" altLang="zh-TW" sz="1400" dirty="0">
              <a:solidFill>
                <a:srgbClr val="008000"/>
              </a:solidFill>
              <a:latin typeface="Arial" pitchFamily="34" charset="0"/>
            </a:endParaRP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sz="1400" dirty="0">
                <a:latin typeface="Arial" pitchFamily="34" charset="0"/>
              </a:rPr>
              <a:t>      He</a:t>
            </a:r>
            <a:r>
              <a:rPr lang="zh-TW" altLang="en-US" sz="1400" dirty="0">
                <a:latin typeface="Arial" pitchFamily="34" charset="0"/>
              </a:rPr>
              <a:t>、</a:t>
            </a:r>
            <a:r>
              <a:rPr lang="en-US" altLang="zh-TW" sz="1400" dirty="0">
                <a:latin typeface="Arial" pitchFamily="34" charset="0"/>
              </a:rPr>
              <a:t>O2</a:t>
            </a:r>
            <a:r>
              <a:rPr lang="zh-TW" altLang="en-US" sz="1400" dirty="0">
                <a:latin typeface="Arial" pitchFamily="34" charset="0"/>
              </a:rPr>
              <a:t>、</a:t>
            </a:r>
            <a:r>
              <a:rPr lang="en-US" altLang="zh-TW" sz="1400" dirty="0" err="1">
                <a:latin typeface="Arial" pitchFamily="34" charset="0"/>
              </a:rPr>
              <a:t>Ar</a:t>
            </a:r>
            <a:r>
              <a:rPr lang="zh-TW" altLang="en-US" sz="1400" dirty="0">
                <a:latin typeface="Arial" pitchFamily="34" charset="0"/>
              </a:rPr>
              <a:t>、</a:t>
            </a:r>
            <a:r>
              <a:rPr lang="en-US" altLang="zh-TW" sz="1400" dirty="0">
                <a:latin typeface="Arial" pitchFamily="34" charset="0"/>
              </a:rPr>
              <a:t>SF6</a:t>
            </a: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zh-TW" altLang="en-US" sz="1400" dirty="0">
                <a:latin typeface="Arial" pitchFamily="34" charset="0"/>
              </a:rPr>
              <a:t>      、</a:t>
            </a:r>
            <a:r>
              <a:rPr lang="en-US" altLang="zh-TW" sz="1400" dirty="0">
                <a:latin typeface="Arial" pitchFamily="34" charset="0"/>
              </a:rPr>
              <a:t>CF4</a:t>
            </a:r>
            <a:r>
              <a:rPr lang="zh-TW" altLang="en-US" sz="1400" dirty="0">
                <a:latin typeface="Arial" pitchFamily="34" charset="0"/>
              </a:rPr>
              <a:t>、</a:t>
            </a:r>
            <a:r>
              <a:rPr lang="en-US" altLang="zh-TW" sz="1400" dirty="0">
                <a:latin typeface="Arial" pitchFamily="34" charset="0"/>
              </a:rPr>
              <a:t>C4F8</a:t>
            </a: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sz="1400" dirty="0">
                <a:solidFill>
                  <a:srgbClr val="008000"/>
                </a:solidFill>
                <a:latin typeface="Arial" pitchFamily="34" charset="0"/>
              </a:rPr>
              <a:t>  Material:</a:t>
            </a:r>
            <a:r>
              <a:rPr lang="zh-TW" altLang="en-US" sz="1400" dirty="0">
                <a:solidFill>
                  <a:srgbClr val="008000"/>
                </a:solidFill>
                <a:latin typeface="Arial" pitchFamily="34" charset="0"/>
              </a:rPr>
              <a:t> </a:t>
            </a:r>
            <a:r>
              <a:rPr lang="en-US" altLang="zh-TW" sz="1400" dirty="0">
                <a:latin typeface="Arial" pitchFamily="34" charset="0"/>
              </a:rPr>
              <a:t>Si materials</a:t>
            </a: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sz="1400" dirty="0">
                <a:latin typeface="Arial" pitchFamily="34" charset="0"/>
              </a:rPr>
              <a:t>  </a:t>
            </a:r>
            <a:r>
              <a:rPr lang="en-US" altLang="zh-TW" sz="1400" dirty="0">
                <a:solidFill>
                  <a:srgbClr val="008000"/>
                </a:solidFill>
                <a:latin typeface="Arial" pitchFamily="34" charset="0"/>
              </a:rPr>
              <a:t>Wafer size: </a:t>
            </a:r>
            <a:r>
              <a:rPr lang="en-US" altLang="zh-TW" sz="1400" dirty="0">
                <a:latin typeface="Arial" pitchFamily="34" charset="0"/>
              </a:rPr>
              <a:t>~8”</a:t>
            </a:r>
          </a:p>
        </p:txBody>
      </p:sp>
      <p:sp>
        <p:nvSpPr>
          <p:cNvPr id="8" name="矩形 4"/>
          <p:cNvSpPr>
            <a:spLocks noChangeArrowheads="1"/>
          </p:cNvSpPr>
          <p:nvPr/>
        </p:nvSpPr>
        <p:spPr bwMode="auto">
          <a:xfrm>
            <a:off x="7448418" y="3606801"/>
            <a:ext cx="17700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400">
                <a:solidFill>
                  <a:srgbClr val="FF0000"/>
                </a:solidFill>
                <a:latin typeface="Arial" pitchFamily="34" charset="0"/>
              </a:rPr>
              <a:t>Samco RIE 800 iPB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896012" y="188641"/>
            <a:ext cx="8034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400" b="1"/>
            </a:lvl1pPr>
          </a:lstStyle>
          <a:p>
            <a:r>
              <a:rPr lang="en-US" altLang="zh-TW" dirty="0"/>
              <a:t>Plasma etching system (Dry Etching)</a:t>
            </a:r>
            <a:endParaRPr lang="zh-TW" alt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10" name="筆跡 9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927320" y="4432320"/>
              <a:ext cx="292680" cy="1663920"/>
            </p14:xfrm>
          </p:contentPart>
        </mc:Choice>
        <mc:Fallback xmlns="">
          <p:pic>
            <p:nvPicPr>
              <p:cNvPr id="10" name="筆跡 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17960" y="4422960"/>
                <a:ext cx="311400" cy="168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606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63"/>
    </mc:Choice>
    <mc:Fallback xmlns="">
      <p:transition spd="slow" advTm="16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896012" y="188641"/>
            <a:ext cx="8034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400" b="1"/>
            </a:lvl1pPr>
          </a:lstStyle>
          <a:p>
            <a:r>
              <a:rPr lang="en-US" altLang="zh-TW" dirty="0"/>
              <a:t>Horizontal furnace</a:t>
            </a:r>
            <a:r>
              <a:rPr lang="zh-TW" altLang="en-US" dirty="0"/>
              <a:t> </a:t>
            </a:r>
            <a:r>
              <a:rPr lang="en-US" altLang="zh-TW" dirty="0"/>
              <a:t>(APCVD</a:t>
            </a:r>
            <a:r>
              <a:rPr lang="zh-TW" altLang="en-US" dirty="0"/>
              <a:t> </a:t>
            </a:r>
            <a:r>
              <a:rPr lang="en-US" altLang="zh-TW" dirty="0"/>
              <a:t>&amp;</a:t>
            </a:r>
            <a:r>
              <a:rPr lang="zh-TW" altLang="en-US" dirty="0"/>
              <a:t> </a:t>
            </a:r>
            <a:r>
              <a:rPr lang="en-US" altLang="zh-TW" dirty="0"/>
              <a:t>LPCVD)</a:t>
            </a:r>
            <a:endParaRPr lang="zh-TW" alt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933" y="1268761"/>
            <a:ext cx="5207529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6"/>
          <p:cNvSpPr txBox="1">
            <a:spLocks noChangeArrowheads="1"/>
          </p:cNvSpPr>
          <p:nvPr/>
        </p:nvSpPr>
        <p:spPr bwMode="auto">
          <a:xfrm>
            <a:off x="4825736" y="5876926"/>
            <a:ext cx="379386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zh-TW" sz="180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TEMPRESS TS6603BM</a:t>
            </a:r>
            <a:r>
              <a:rPr kumimoji="0" lang="zh-TW" altLang="en-US" sz="180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 </a:t>
            </a:r>
          </a:p>
        </p:txBody>
      </p:sp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507339" y="1557339"/>
            <a:ext cx="381965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Diffusion process: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(APCVD)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latin typeface="Arial" pitchFamily="34" charset="0"/>
              </a:rPr>
              <a:t>• Dry/ wet oxide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latin typeface="Arial" pitchFamily="34" charset="0"/>
              </a:rPr>
              <a:t>• Anneal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sz="180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Deposition process: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(LPCVD)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latin typeface="Arial" pitchFamily="34" charset="0"/>
              </a:rPr>
              <a:t>• Poly silicon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latin typeface="Arial" pitchFamily="34" charset="0"/>
              </a:rPr>
              <a:t>• Silicon nitride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latin typeface="Arial" pitchFamily="34" charset="0"/>
              </a:rPr>
              <a:t>• LTO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sz="180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Wafer size: </a:t>
            </a:r>
            <a:r>
              <a:rPr lang="en-US" altLang="zh-TW" sz="1800">
                <a:solidFill>
                  <a:srgbClr val="000000"/>
                </a:solidFill>
                <a:latin typeface="Arial" pitchFamily="34" charset="0"/>
              </a:rPr>
              <a:t>4”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latin typeface="Arial" pitchFamily="34" charset="0"/>
              </a:rPr>
              <a:t>(possible upgrade to 6”)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sz="180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Process wafer load: </a:t>
            </a:r>
            <a:r>
              <a:rPr lang="en-US" altLang="zh-TW" sz="1800">
                <a:latin typeface="Arial" pitchFamily="34" charset="0"/>
              </a:rPr>
              <a:t>25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latin typeface="Arial" pitchFamily="34" charset="0"/>
              </a:rPr>
              <a:t>(possible upgrade to 100</a:t>
            </a:r>
            <a:r>
              <a:rPr lang="zh-TW" altLang="en-US" sz="1800">
                <a:latin typeface="Arial" pitchFamily="34" charset="0"/>
              </a:rPr>
              <a:t> </a:t>
            </a:r>
            <a:r>
              <a:rPr lang="en-US" altLang="zh-TW" sz="1800">
                <a:latin typeface="Arial" pitchFamily="34" charset="0"/>
              </a:rPr>
              <a:t>wafers) </a:t>
            </a:r>
          </a:p>
        </p:txBody>
      </p:sp>
    </p:spTree>
    <p:extLst>
      <p:ext uri="{BB962C8B-B14F-4D97-AF65-F5344CB8AC3E}">
        <p14:creationId xmlns:p14="http://schemas.microsoft.com/office/powerpoint/2010/main" val="8951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9"/>
    </mc:Choice>
    <mc:Fallback xmlns="">
      <p:transition spd="slow" advTm="1057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55"/>
          <a:stretch/>
        </p:blipFill>
        <p:spPr bwMode="auto">
          <a:xfrm>
            <a:off x="744000" y="1259586"/>
            <a:ext cx="8499477" cy="504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b="1" dirty="0"/>
              <a:t>臺灣大學卓越研究大樓</a:t>
            </a:r>
            <a:endParaRPr lang="zh-TW" altLang="en-US" dirty="0"/>
          </a:p>
        </p:txBody>
      </p:sp>
      <p:sp>
        <p:nvSpPr>
          <p:cNvPr id="12" name="日期版面配置區 11">
            <a:extLst>
              <a:ext uri="{FF2B5EF4-FFF2-40B4-BE49-F238E27FC236}">
                <a16:creationId xmlns:a16="http://schemas.microsoft.com/office/drawing/2014/main" id="{F6BB1A3F-4F29-4B5A-93DE-50CC7ECB5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BD7-D551-45AC-9FC3-B0DEFFF4B0B3}" type="datetime1">
              <a:rPr lang="zh-TW" altLang="en-US" smtClean="0"/>
              <a:t>2022/8/3</a:t>
            </a:fld>
            <a:endParaRPr lang="zh-TW" altLang="en-US" dirty="0"/>
          </a:p>
        </p:txBody>
      </p:sp>
      <p:sp>
        <p:nvSpPr>
          <p:cNvPr id="13" name="頁尾版面配置區 12">
            <a:extLst>
              <a:ext uri="{FF2B5EF4-FFF2-40B4-BE49-F238E27FC236}">
                <a16:creationId xmlns:a16="http://schemas.microsoft.com/office/drawing/2014/main" id="{C2F22E89-A196-43B2-9B05-7CE2F4A0C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臺灣大學奈米機電系統研究中心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4801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3"/>
    </mc:Choice>
    <mc:Fallback xmlns="">
      <p:transition spd="slow" advTm="410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71727" y="188641"/>
            <a:ext cx="9362546" cy="84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400" b="1"/>
            </a:lvl1pPr>
          </a:lstStyle>
          <a:p>
            <a:r>
              <a:rPr lang="en-US" altLang="zh-TW" dirty="0"/>
              <a:t>Plasma Enhanced Chemical Vapor Deposition </a:t>
            </a:r>
            <a:endParaRPr lang="zh-TW" altLang="en-US" dirty="0"/>
          </a:p>
          <a:p>
            <a:r>
              <a:rPr lang="en-US" altLang="zh-TW" dirty="0"/>
              <a:t>(PECVD)</a:t>
            </a:r>
            <a:endParaRPr lang="zh-TW" alt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5217" y="1379538"/>
            <a:ext cx="3943483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5C5C99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4251325" y="5938839"/>
            <a:ext cx="4445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latin typeface="Times New Roman" pitchFamily="18" charset="0"/>
              </a:rPr>
              <a:t>OXFORD PlasmaPro system100 PECVD</a:t>
            </a:r>
          </a:p>
        </p:txBody>
      </p:sp>
      <p:sp>
        <p:nvSpPr>
          <p:cNvPr id="5" name="矩形 1"/>
          <p:cNvSpPr>
            <a:spLocks noChangeArrowheads="1"/>
          </p:cNvSpPr>
          <p:nvPr/>
        </p:nvSpPr>
        <p:spPr bwMode="auto">
          <a:xfrm>
            <a:off x="1052513" y="1508125"/>
            <a:ext cx="272931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zh-TW" sz="1800">
                <a:solidFill>
                  <a:srgbClr val="0000FF"/>
                </a:solidFill>
                <a:latin typeface="Arial" pitchFamily="34" charset="0"/>
              </a:rPr>
              <a:t>Substrate RF</a:t>
            </a:r>
            <a:r>
              <a:rPr lang="zh-TW" altLang="pl-PL" sz="1800">
                <a:solidFill>
                  <a:srgbClr val="0000FF"/>
                </a:solidFill>
                <a:latin typeface="Arial" pitchFamily="34" charset="0"/>
              </a:rPr>
              <a:t>：</a:t>
            </a:r>
            <a:endParaRPr lang="en-US" altLang="zh-TW" sz="1800">
              <a:solidFill>
                <a:srgbClr val="0000FF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  </a:t>
            </a:r>
            <a:r>
              <a:rPr lang="pl-PL" altLang="zh-TW" sz="1800">
                <a:latin typeface="Arial" pitchFamily="34" charset="0"/>
              </a:rPr>
              <a:t>13.56 MHz </a:t>
            </a:r>
            <a:r>
              <a:rPr lang="en-US" altLang="zh-TW" sz="1800">
                <a:latin typeface="Arial" pitchFamily="34" charset="0"/>
              </a:rPr>
              <a:t>6</a:t>
            </a:r>
            <a:r>
              <a:rPr lang="pl-PL" altLang="zh-TW" sz="1800">
                <a:latin typeface="Arial" pitchFamily="34" charset="0"/>
              </a:rPr>
              <a:t>00 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sz="180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Processing gas</a:t>
            </a:r>
            <a:r>
              <a:rPr lang="zh-TW" altLang="en-US" sz="1800">
                <a:solidFill>
                  <a:srgbClr val="0000FF"/>
                </a:solidFill>
                <a:latin typeface="Arial" pitchFamily="34" charset="0"/>
              </a:rPr>
              <a:t>：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en-US" sz="1800">
                <a:latin typeface="Arial" pitchFamily="34" charset="0"/>
              </a:rPr>
              <a:t> </a:t>
            </a:r>
            <a:r>
              <a:rPr lang="en-US" altLang="zh-TW" sz="1800">
                <a:latin typeface="Arial" pitchFamily="34" charset="0"/>
              </a:rPr>
              <a:t> CF</a:t>
            </a:r>
            <a:r>
              <a:rPr lang="en-US" altLang="zh-TW" sz="1800" baseline="-25000">
                <a:latin typeface="Arial" pitchFamily="34" charset="0"/>
              </a:rPr>
              <a:t>4</a:t>
            </a:r>
            <a:r>
              <a:rPr lang="en-US" altLang="zh-TW" sz="1800">
                <a:latin typeface="Arial" pitchFamily="34" charset="0"/>
              </a:rPr>
              <a:t>, NH</a:t>
            </a:r>
            <a:r>
              <a:rPr lang="en-US" altLang="zh-TW" sz="1800" baseline="-25000">
                <a:latin typeface="Arial" pitchFamily="34" charset="0"/>
              </a:rPr>
              <a:t>3</a:t>
            </a:r>
            <a:r>
              <a:rPr lang="en-US" altLang="zh-TW" sz="1800">
                <a:latin typeface="Arial" pitchFamily="34" charset="0"/>
              </a:rPr>
              <a:t>, SiH</a:t>
            </a:r>
            <a:r>
              <a:rPr lang="en-US" altLang="zh-TW" sz="1800" baseline="-25000">
                <a:latin typeface="Arial" pitchFamily="34" charset="0"/>
              </a:rPr>
              <a:t>4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sz="180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Deposition process</a:t>
            </a:r>
            <a:r>
              <a:rPr lang="zh-TW" altLang="en-US" sz="1800">
                <a:solidFill>
                  <a:srgbClr val="0000FF"/>
                </a:solidFill>
                <a:latin typeface="Arial" pitchFamily="34" charset="0"/>
              </a:rPr>
              <a:t>：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en-US" sz="1800">
                <a:latin typeface="Arial" pitchFamily="34" charset="0"/>
              </a:rPr>
              <a:t> </a:t>
            </a:r>
            <a:r>
              <a:rPr lang="en-US" altLang="zh-TW" sz="1800">
                <a:latin typeface="Arial" pitchFamily="34" charset="0"/>
              </a:rPr>
              <a:t>• SiO2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latin typeface="Arial" pitchFamily="34" charset="0"/>
              </a:rPr>
              <a:t> • SiNx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latin typeface="Arial" pitchFamily="34" charset="0"/>
              </a:rPr>
              <a:t> • Amorphous silicon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sz="180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Thickness</a:t>
            </a:r>
            <a:r>
              <a:rPr lang="zh-TW" altLang="en-US" sz="1800">
                <a:solidFill>
                  <a:srgbClr val="0000FF"/>
                </a:solidFill>
                <a:latin typeface="Arial" pitchFamily="34" charset="0"/>
              </a:rPr>
              <a:t>：</a:t>
            </a:r>
            <a:endParaRPr lang="en-US" altLang="zh-TW" sz="1800">
              <a:solidFill>
                <a:srgbClr val="0000FF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  </a:t>
            </a:r>
            <a:r>
              <a:rPr lang="en-US" altLang="zh-TW" sz="1800">
                <a:latin typeface="Arial" pitchFamily="34" charset="0"/>
              </a:rPr>
              <a:t>30~1000nm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sz="180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Max. wafer size: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  </a:t>
            </a:r>
            <a:r>
              <a:rPr lang="en-US" altLang="zh-TW" sz="1800">
                <a:latin typeface="Arial" pitchFamily="34" charset="0"/>
              </a:rPr>
              <a:t>8" (uniformity &lt;5%) </a:t>
            </a:r>
          </a:p>
        </p:txBody>
      </p:sp>
    </p:spTree>
    <p:extLst>
      <p:ext uri="{BB962C8B-B14F-4D97-AF65-F5344CB8AC3E}">
        <p14:creationId xmlns:p14="http://schemas.microsoft.com/office/powerpoint/2010/main" val="276513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5"/>
    </mc:Choice>
    <mc:Fallback xmlns="">
      <p:transition spd="slow" advTm="633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DCIM\109NIKON\DSCN7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17" y="1628775"/>
            <a:ext cx="3475698" cy="4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96012" y="205012"/>
            <a:ext cx="8034867" cy="84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400" b="1"/>
            </a:lvl1pPr>
          </a:lstStyle>
          <a:p>
            <a:r>
              <a:rPr lang="en-US" altLang="zh-TW" dirty="0"/>
              <a:t>Physical Vapor Deposition systems</a:t>
            </a:r>
            <a:r>
              <a:rPr lang="zh-TW" altLang="en-US" dirty="0"/>
              <a:t> </a:t>
            </a:r>
          </a:p>
          <a:p>
            <a:r>
              <a:rPr lang="en-US" altLang="zh-TW" dirty="0"/>
              <a:t>(PVD)</a:t>
            </a:r>
            <a:endParaRPr lang="zh-TW" altLang="en-US" dirty="0"/>
          </a:p>
        </p:txBody>
      </p:sp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4485217" y="1128861"/>
            <a:ext cx="5508343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dirty="0">
                <a:solidFill>
                  <a:srgbClr val="0000FF"/>
                </a:solidFill>
                <a:latin typeface="Arial" pitchFamily="34" charset="0"/>
              </a:rPr>
              <a:t>E-gun evaporator for metal material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dirty="0">
                <a:solidFill>
                  <a:srgbClr val="008000"/>
                </a:solidFill>
                <a:latin typeface="Arial" pitchFamily="34" charset="0"/>
              </a:rPr>
              <a:t>  E-gun: </a:t>
            </a:r>
            <a:r>
              <a:rPr lang="en-US" altLang="zh-TW" dirty="0">
                <a:solidFill>
                  <a:srgbClr val="000000"/>
                </a:solidFill>
                <a:latin typeface="Arial" pitchFamily="34" charset="0"/>
              </a:rPr>
              <a:t>6kW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dirty="0">
                <a:solidFill>
                  <a:srgbClr val="008000"/>
                </a:solidFill>
                <a:latin typeface="Arial" pitchFamily="34" charset="0"/>
              </a:rPr>
              <a:t>  Crucible Liners: </a:t>
            </a:r>
            <a:r>
              <a:rPr lang="en-US" altLang="zh-TW" dirty="0">
                <a:solidFill>
                  <a:srgbClr val="000000"/>
                </a:solidFill>
                <a:latin typeface="Arial" pitchFamily="34" charset="0"/>
              </a:rPr>
              <a:t>15 cc for 6 pieces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dirty="0">
                <a:solidFill>
                  <a:srgbClr val="008000"/>
                </a:solidFill>
                <a:latin typeface="Arial" pitchFamily="34" charset="0"/>
              </a:rPr>
              <a:t>  Vacuum: </a:t>
            </a:r>
            <a:r>
              <a:rPr lang="en-US" altLang="zh-TW" dirty="0">
                <a:solidFill>
                  <a:srgbClr val="000000"/>
                </a:solidFill>
                <a:latin typeface="Arial" pitchFamily="34" charset="0"/>
              </a:rPr>
              <a:t>5</a:t>
            </a:r>
            <a:r>
              <a:rPr lang="en-US" altLang="zh-TW" dirty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10-7 </a:t>
            </a:r>
            <a:r>
              <a:rPr lang="en-US" altLang="zh-TW" dirty="0" err="1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Torr</a:t>
            </a:r>
            <a:endParaRPr lang="en-US" altLang="zh-TW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dirty="0">
                <a:solidFill>
                  <a:srgbClr val="008000"/>
                </a:solidFill>
                <a:latin typeface="Arial" pitchFamily="34" charset="0"/>
              </a:rPr>
              <a:t>  Sample size: </a:t>
            </a:r>
            <a:r>
              <a:rPr lang="en-US" altLang="zh-TW" dirty="0">
                <a:solidFill>
                  <a:srgbClr val="000000"/>
                </a:solidFill>
                <a:latin typeface="Arial" pitchFamily="34" charset="0"/>
              </a:rPr>
              <a:t>3”</a:t>
            </a:r>
            <a:r>
              <a:rPr lang="en-US" altLang="zh-TW" dirty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6, </a:t>
            </a:r>
            <a:r>
              <a:rPr lang="en-US" altLang="zh-TW" dirty="0">
                <a:solidFill>
                  <a:srgbClr val="000000"/>
                </a:solidFill>
                <a:latin typeface="Arial" pitchFamily="34" charset="0"/>
              </a:rPr>
              <a:t>4”</a:t>
            </a:r>
            <a:r>
              <a:rPr lang="en-US" altLang="zh-TW" dirty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5, 2”~3”8</a:t>
            </a:r>
            <a:endParaRPr lang="en-US" altLang="zh-TW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dirty="0">
              <a:solidFill>
                <a:srgbClr val="008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dirty="0">
                <a:solidFill>
                  <a:srgbClr val="0000FF"/>
                </a:solidFill>
                <a:latin typeface="Arial" pitchFamily="34" charset="0"/>
              </a:rPr>
              <a:t>E-gun evaporator for oxide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dirty="0">
                <a:solidFill>
                  <a:srgbClr val="008000"/>
                </a:solidFill>
                <a:latin typeface="Arial" pitchFamily="34" charset="0"/>
              </a:rPr>
              <a:t>  E-gun: </a:t>
            </a:r>
            <a:r>
              <a:rPr lang="en-US" altLang="zh-TW" dirty="0">
                <a:solidFill>
                  <a:srgbClr val="000000"/>
                </a:solidFill>
                <a:latin typeface="Arial" pitchFamily="34" charset="0"/>
              </a:rPr>
              <a:t>6kW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dirty="0">
                <a:solidFill>
                  <a:srgbClr val="008000"/>
                </a:solidFill>
                <a:latin typeface="Arial" pitchFamily="34" charset="0"/>
              </a:rPr>
              <a:t>  Crucible Liners: </a:t>
            </a:r>
            <a:r>
              <a:rPr lang="en-US" altLang="zh-TW" dirty="0">
                <a:solidFill>
                  <a:srgbClr val="000000"/>
                </a:solidFill>
                <a:latin typeface="Arial" pitchFamily="34" charset="0"/>
              </a:rPr>
              <a:t>15 cc for 6 pieces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dirty="0">
                <a:solidFill>
                  <a:srgbClr val="008000"/>
                </a:solidFill>
                <a:latin typeface="Arial" pitchFamily="34" charset="0"/>
              </a:rPr>
              <a:t>  Vacuum: </a:t>
            </a:r>
            <a:r>
              <a:rPr lang="en-US" altLang="zh-TW" dirty="0">
                <a:solidFill>
                  <a:srgbClr val="000000"/>
                </a:solidFill>
                <a:latin typeface="Arial" pitchFamily="34" charset="0"/>
              </a:rPr>
              <a:t>5</a:t>
            </a:r>
            <a:r>
              <a:rPr lang="en-US" altLang="zh-TW" dirty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10-7 </a:t>
            </a:r>
            <a:r>
              <a:rPr lang="en-US" altLang="zh-TW" dirty="0" err="1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Torr</a:t>
            </a:r>
            <a:endParaRPr lang="en-US" altLang="zh-TW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dirty="0">
                <a:solidFill>
                  <a:srgbClr val="008000"/>
                </a:solidFill>
                <a:latin typeface="Arial" pitchFamily="34" charset="0"/>
              </a:rPr>
              <a:t>  Sample size: </a:t>
            </a:r>
            <a:r>
              <a:rPr lang="en-US" altLang="zh-TW" dirty="0">
                <a:solidFill>
                  <a:srgbClr val="000000"/>
                </a:solidFill>
                <a:latin typeface="Arial" pitchFamily="34" charset="0"/>
              </a:rPr>
              <a:t>3”</a:t>
            </a:r>
            <a:r>
              <a:rPr lang="en-US" altLang="zh-TW" dirty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6, </a:t>
            </a:r>
            <a:r>
              <a:rPr lang="en-US" altLang="zh-TW" dirty="0">
                <a:solidFill>
                  <a:srgbClr val="000000"/>
                </a:solidFill>
                <a:latin typeface="Arial" pitchFamily="34" charset="0"/>
              </a:rPr>
              <a:t>4”</a:t>
            </a:r>
            <a:r>
              <a:rPr lang="en-US" altLang="zh-TW" dirty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5, 2”~3”8</a:t>
            </a:r>
            <a:endParaRPr lang="en-US" altLang="zh-TW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dirty="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dirty="0">
                <a:solidFill>
                  <a:srgbClr val="0000FF"/>
                </a:solidFill>
                <a:latin typeface="Arial" pitchFamily="34" charset="0"/>
              </a:rPr>
              <a:t>Sputter system: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dirty="0">
                <a:solidFill>
                  <a:srgbClr val="008000"/>
                </a:solidFill>
                <a:latin typeface="Arial" pitchFamily="34" charset="0"/>
              </a:rPr>
              <a:t>  RF target: </a:t>
            </a:r>
            <a:r>
              <a:rPr lang="en-US" altLang="zh-TW" dirty="0">
                <a:solidFill>
                  <a:srgbClr val="000000"/>
                </a:solidFill>
                <a:latin typeface="Arial" pitchFamily="34" charset="0"/>
              </a:rPr>
              <a:t>600 w for 2 unit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dirty="0">
                <a:solidFill>
                  <a:srgbClr val="008000"/>
                </a:solidFill>
                <a:latin typeface="Arial" pitchFamily="34" charset="0"/>
              </a:rPr>
              <a:t>  DC target: </a:t>
            </a:r>
            <a:r>
              <a:rPr lang="en-US" altLang="zh-TW" dirty="0">
                <a:solidFill>
                  <a:srgbClr val="000000"/>
                </a:solidFill>
                <a:latin typeface="Arial" pitchFamily="34" charset="0"/>
              </a:rPr>
              <a:t>1000 w for 2 unit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TW" dirty="0">
                <a:solidFill>
                  <a:srgbClr val="008000"/>
                </a:solidFill>
                <a:latin typeface="Arial" pitchFamily="34" charset="0"/>
              </a:rPr>
              <a:t>  Vacuum: </a:t>
            </a:r>
            <a:r>
              <a:rPr lang="en-US" altLang="zh-TW" dirty="0">
                <a:solidFill>
                  <a:srgbClr val="000000"/>
                </a:solidFill>
                <a:latin typeface="Arial" pitchFamily="34" charset="0"/>
              </a:rPr>
              <a:t>5</a:t>
            </a:r>
            <a:r>
              <a:rPr lang="en-US" altLang="zh-TW" dirty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10-7 </a:t>
            </a:r>
            <a:r>
              <a:rPr lang="en-US" altLang="zh-TW" dirty="0" err="1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Torr</a:t>
            </a:r>
            <a:endParaRPr lang="en-US" altLang="zh-TW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dirty="0">
                <a:solidFill>
                  <a:srgbClr val="008000"/>
                </a:solidFill>
                <a:latin typeface="Arial" pitchFamily="34" charset="0"/>
              </a:rPr>
              <a:t>  Sample size: </a:t>
            </a:r>
            <a:r>
              <a:rPr lang="en-US" altLang="zh-TW" dirty="0">
                <a:solidFill>
                  <a:srgbClr val="000000"/>
                </a:solidFill>
                <a:latin typeface="Arial" pitchFamily="34" charset="0"/>
              </a:rPr>
              <a:t>4”  </a:t>
            </a:r>
          </a:p>
        </p:txBody>
      </p:sp>
    </p:spTree>
    <p:extLst>
      <p:ext uri="{BB962C8B-B14F-4D97-AF65-F5344CB8AC3E}">
        <p14:creationId xmlns:p14="http://schemas.microsoft.com/office/powerpoint/2010/main" val="148978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3"/>
    </mc:Choice>
    <mc:Fallback xmlns="">
      <p:transition spd="slow" advTm="9103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premtek.com.tw/files/RTP_SemiAuto_11904479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502" y="669925"/>
            <a:ext cx="3743986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780785" y="1773239"/>
            <a:ext cx="49530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Wafer size: </a:t>
            </a:r>
            <a:r>
              <a:rPr lang="en-US" altLang="zh-TW" sz="1800">
                <a:latin typeface="Arial" pitchFamily="34" charset="0"/>
              </a:rPr>
              <a:t>~ 6”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sz="180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Temperature range: </a:t>
            </a:r>
            <a:r>
              <a:rPr lang="en-US" altLang="zh-TW" sz="1800">
                <a:latin typeface="Arial" pitchFamily="34" charset="0"/>
              </a:rPr>
              <a:t>RT ~ 1250℃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sz="180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Temperature ramp up rate: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latin typeface="Arial" pitchFamily="34" charset="0"/>
              </a:rPr>
              <a:t>   &gt;150℃/sec (Bare Wafer)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latin typeface="Arial" pitchFamily="34" charset="0"/>
              </a:rPr>
              <a:t>   &gt;50 ℃/sec (with graphite tray)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sz="180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Temperature uniformity: </a:t>
            </a:r>
            <a:r>
              <a:rPr lang="zh-TW" altLang="en-US" sz="180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zh-TW" sz="1800">
                <a:latin typeface="Arial" pitchFamily="34" charset="0"/>
              </a:rPr>
              <a:t>±1%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sz="180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Process pressure</a:t>
            </a:r>
            <a:r>
              <a:rPr lang="zh-TW" altLang="en-US" sz="1800">
                <a:solidFill>
                  <a:srgbClr val="0000FF"/>
                </a:solidFill>
                <a:latin typeface="Arial" pitchFamily="34" charset="0"/>
              </a:rPr>
              <a:t>：</a:t>
            </a:r>
            <a:r>
              <a:rPr lang="en-US" altLang="zh-TW" sz="1800">
                <a:latin typeface="Arial" pitchFamily="34" charset="0"/>
              </a:rPr>
              <a:t>10m Torr ~ 1 atm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sz="180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Process gas: </a:t>
            </a:r>
            <a:r>
              <a:rPr lang="en-US" altLang="zh-TW" sz="1800">
                <a:latin typeface="Arial" pitchFamily="34" charset="0"/>
              </a:rPr>
              <a:t>Ar, N2, O2 </a:t>
            </a:r>
            <a:endParaRPr lang="zh-TW" altLang="en-US" sz="1800">
              <a:latin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129904" y="205012"/>
            <a:ext cx="7587721" cy="84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400" b="1"/>
            </a:lvl1pPr>
          </a:lstStyle>
          <a:p>
            <a:r>
              <a:rPr lang="en-US" altLang="zh-TW" dirty="0"/>
              <a:t>Rapid thermal process</a:t>
            </a:r>
            <a:r>
              <a:rPr lang="zh-TW" altLang="en-US" dirty="0"/>
              <a:t> </a:t>
            </a:r>
          </a:p>
          <a:p>
            <a:r>
              <a:rPr lang="en-US" altLang="zh-TW" dirty="0"/>
              <a:t>(RTP)</a:t>
            </a:r>
            <a:endParaRPr lang="zh-TW" altLang="en-US" dirty="0"/>
          </a:p>
        </p:txBody>
      </p:sp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6278961" y="5949950"/>
            <a:ext cx="1599406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zh-TW" sz="180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Premtek RTP</a:t>
            </a:r>
            <a:endParaRPr kumimoji="0" lang="zh-TW" altLang="en-US" sz="1800">
              <a:solidFill>
                <a:srgbClr val="FF0000"/>
              </a:solidFill>
              <a:latin typeface="Times New Roman" pitchFamily="18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25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9"/>
    </mc:Choice>
    <mc:Fallback xmlns="">
      <p:transition spd="slow" advTm="696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209014" y="231031"/>
            <a:ext cx="7587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400" b="1"/>
            </a:lvl1pPr>
          </a:lstStyle>
          <a:p>
            <a:r>
              <a:rPr lang="en-US" altLang="zh-TW" dirty="0"/>
              <a:t>Substrate Bonder</a:t>
            </a:r>
            <a:endParaRPr lang="zh-TW" altLang="en-US" dirty="0"/>
          </a:p>
        </p:txBody>
      </p:sp>
      <p:pic>
        <p:nvPicPr>
          <p:cNvPr id="3" name="Picture 20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78" y="1413000"/>
            <a:ext cx="3729951" cy="338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975659" y="1412876"/>
            <a:ext cx="491344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Arial" pitchFamily="34" charset="0"/>
              </a:rPr>
              <a:t>Wafer size: </a:t>
            </a:r>
            <a:r>
              <a:rPr lang="en-US" altLang="zh-TW" sz="1800" dirty="0">
                <a:solidFill>
                  <a:srgbClr val="000000"/>
                </a:solidFill>
                <a:latin typeface="Arial" pitchFamily="34" charset="0"/>
              </a:rPr>
              <a:t>~6”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sz="1800" dirty="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Arial" pitchFamily="34" charset="0"/>
              </a:rPr>
              <a:t>Bond Processes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latin typeface="Arial" pitchFamily="34" charset="0"/>
              </a:rPr>
              <a:t>• Anodic Bonding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latin typeface="Arial" pitchFamily="34" charset="0"/>
              </a:rPr>
              <a:t>• Eutectic Bonding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latin typeface="Arial" pitchFamily="34" charset="0"/>
              </a:rPr>
              <a:t>• Glass Frit Bonding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latin typeface="Arial" pitchFamily="34" charset="0"/>
              </a:rPr>
              <a:t>• Fusion Bonding(post bond annealing required)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latin typeface="Arial" pitchFamily="34" charset="0"/>
              </a:rPr>
              <a:t>• Thermo-compression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latin typeface="Arial" pitchFamily="34" charset="0"/>
              </a:rPr>
              <a:t>• SOI Bonding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latin typeface="Arial" pitchFamily="34" charset="0"/>
              </a:rPr>
              <a:t>• Adhesive Bonding(various adhesives)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latin typeface="Arial" pitchFamily="34" charset="0"/>
              </a:rPr>
              <a:t>• Temporary Bonding Applications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sz="1800" dirty="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Arial" pitchFamily="34" charset="0"/>
              </a:rPr>
              <a:t>Low Temperature Methodologies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latin typeface="Arial" pitchFamily="34" charset="0"/>
              </a:rPr>
              <a:t>• Eutectic Bonding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latin typeface="Arial" pitchFamily="34" charset="0"/>
              </a:rPr>
              <a:t>• Fusion Bonding(post bond annealing required)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latin typeface="Arial" pitchFamily="34" charset="0"/>
              </a:rPr>
              <a:t>• Thermo-compression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latin typeface="Arial" pitchFamily="34" charset="0"/>
              </a:rPr>
              <a:t>• Adhesive Bonding (photo definable),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latin typeface="Arial" pitchFamily="34" charset="0"/>
              </a:rPr>
              <a:t>• </a:t>
            </a:r>
            <a:r>
              <a:rPr lang="en-US" altLang="zh-TW" sz="1600" dirty="0" err="1">
                <a:latin typeface="Arial" pitchFamily="34" charset="0"/>
              </a:rPr>
              <a:t>Benzocyclobutene</a:t>
            </a:r>
            <a:r>
              <a:rPr lang="en-US" altLang="zh-TW" sz="1600" dirty="0">
                <a:latin typeface="Arial" pitchFamily="34" charset="0"/>
              </a:rPr>
              <a:t> (BCB), SU8 resist</a:t>
            </a:r>
          </a:p>
        </p:txBody>
      </p:sp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6669352" y="5686426"/>
            <a:ext cx="1453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zh-TW" sz="180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SUSS SB6e</a:t>
            </a:r>
            <a:endParaRPr kumimoji="0" lang="zh-TW" altLang="en-US" sz="1800">
              <a:solidFill>
                <a:srgbClr val="FF0000"/>
              </a:solidFill>
              <a:latin typeface="Times New Roman" pitchFamily="18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787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8"/>
    </mc:Choice>
    <mc:Fallback xmlns="">
      <p:transition spd="slow" advTm="750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設備驗收\表面輪廓儀驗收\DSCN86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405" y="1027659"/>
            <a:ext cx="3243527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741231" y="692696"/>
            <a:ext cx="3217730" cy="584200"/>
          </a:xfrm>
          <a:prstGeom prst="rect">
            <a:avLst/>
          </a:prstGeom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TW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Arial" charset="0"/>
              </a:rPr>
              <a:t>Surface profiler</a:t>
            </a:r>
            <a:endParaRPr lang="zh-TW" altLang="en-US" sz="26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  <a:cs typeface="Arial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52513" y="3148559"/>
            <a:ext cx="2261527" cy="441325"/>
          </a:xfrm>
          <a:prstGeom prst="rect">
            <a:avLst/>
          </a:prstGeom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Arial" charset="0"/>
              </a:rPr>
              <a:t>Force STEP-4s</a:t>
            </a:r>
            <a:endParaRPr lang="zh-TW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  <a:cs typeface="Arial" charset="0"/>
            </a:endParaRPr>
          </a:p>
        </p:txBody>
      </p:sp>
      <p:sp>
        <p:nvSpPr>
          <p:cNvPr id="5" name="矩形 8"/>
          <p:cNvSpPr>
            <a:spLocks noChangeArrowheads="1"/>
          </p:cNvSpPr>
          <p:nvPr/>
        </p:nvSpPr>
        <p:spPr bwMode="auto">
          <a:xfrm>
            <a:off x="350838" y="3653383"/>
            <a:ext cx="452477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Scan length range: </a:t>
            </a:r>
            <a:r>
              <a:rPr lang="en-US" altLang="zh-TW" sz="1800">
                <a:latin typeface="Arial" pitchFamily="34" charset="0"/>
              </a:rPr>
              <a:t>9 mm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Vertical scan range: </a:t>
            </a:r>
            <a:r>
              <a:rPr lang="en-US" altLang="zh-TW" sz="1800">
                <a:latin typeface="Arial" pitchFamily="34" charset="0"/>
              </a:rPr>
              <a:t>180 </a:t>
            </a:r>
            <a:r>
              <a:rPr lang="el-GR" altLang="zh-TW" sz="1800">
                <a:latin typeface="Arial" pitchFamily="34" charset="0"/>
              </a:rPr>
              <a:t>μ</a:t>
            </a:r>
            <a:r>
              <a:rPr lang="en-US" altLang="zh-TW" sz="1800">
                <a:latin typeface="Arial" pitchFamily="34" charset="0"/>
              </a:rPr>
              <a:t>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Max. scan speed: </a:t>
            </a:r>
            <a:r>
              <a:rPr lang="en-US" altLang="zh-TW" sz="1800">
                <a:latin typeface="Arial" pitchFamily="34" charset="0"/>
              </a:rPr>
              <a:t>500 </a:t>
            </a:r>
            <a:r>
              <a:rPr lang="el-GR" altLang="zh-TW" sz="1800">
                <a:latin typeface="Arial" pitchFamily="34" charset="0"/>
              </a:rPr>
              <a:t>μ</a:t>
            </a:r>
            <a:r>
              <a:rPr lang="en-US" altLang="zh-TW" sz="1800">
                <a:latin typeface="Arial" pitchFamily="34" charset="0"/>
              </a:rPr>
              <a:t>m/s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Vertical resolution: </a:t>
            </a:r>
            <a:r>
              <a:rPr lang="en-US" altLang="zh-TW" sz="1800">
                <a:latin typeface="Arial" pitchFamily="34" charset="0"/>
              </a:rPr>
              <a:t>0.2 nm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Repeatability: </a:t>
            </a:r>
            <a:r>
              <a:rPr lang="en-US" altLang="zh-TW" sz="1800">
                <a:latin typeface="Arial" pitchFamily="34" charset="0"/>
              </a:rPr>
              <a:t>&lt;2 nm+ 0.1% step height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Probe tip radius: </a:t>
            </a:r>
            <a:r>
              <a:rPr lang="en-US" altLang="zh-TW" sz="1800">
                <a:latin typeface="Arial" pitchFamily="34" charset="0"/>
              </a:rPr>
              <a:t>2</a:t>
            </a:r>
            <a:r>
              <a:rPr lang="el-GR" altLang="zh-TW" sz="1800">
                <a:latin typeface="Arial" pitchFamily="34" charset="0"/>
              </a:rPr>
              <a:t>μ</a:t>
            </a:r>
            <a:r>
              <a:rPr lang="en-US" altLang="zh-TW" sz="1800">
                <a:latin typeface="Arial" pitchFamily="34" charset="0"/>
              </a:rPr>
              <a:t>m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Min. contact force: </a:t>
            </a:r>
            <a:r>
              <a:rPr lang="en-US" altLang="zh-TW" sz="1800">
                <a:latin typeface="Arial" pitchFamily="34" charset="0"/>
              </a:rPr>
              <a:t>0.1 mg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Stage size: </a:t>
            </a:r>
            <a:r>
              <a:rPr lang="en-US" altLang="zh-TW" sz="1800">
                <a:latin typeface="Arial" pitchFamily="34" charset="0"/>
              </a:rPr>
              <a:t>~4” auto X-Y stage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027" y="772071"/>
            <a:ext cx="1716352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7083822" y="2892971"/>
            <a:ext cx="2393950" cy="400050"/>
          </a:xfrm>
          <a:prstGeom prst="rect">
            <a:avLst/>
          </a:prstGeom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Arial" charset="0"/>
              </a:rPr>
              <a:t>Keyence VK-X210</a:t>
            </a:r>
          </a:p>
        </p:txBody>
      </p:sp>
      <p:sp>
        <p:nvSpPr>
          <p:cNvPr id="8" name="矩形 7"/>
          <p:cNvSpPr/>
          <p:nvPr/>
        </p:nvSpPr>
        <p:spPr>
          <a:xfrm>
            <a:off x="6669191" y="1132433"/>
            <a:ext cx="2975240" cy="792163"/>
          </a:xfrm>
          <a:prstGeom prst="rect">
            <a:avLst/>
          </a:prstGeom>
        </p:spPr>
        <p:txBody>
          <a:bodyPr anchor="ctr"/>
          <a:lstStyle/>
          <a:p>
            <a:pPr eaLnBrk="1" hangingPunct="1">
              <a:defRPr/>
            </a:pPr>
            <a:r>
              <a:rPr lang="en-US" altLang="zh-TW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Arial" charset="0"/>
              </a:rPr>
              <a:t>3D Laser Scanning Microscope</a:t>
            </a:r>
            <a:endParaRPr lang="zh-TW" altLang="en-US" sz="24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  <a:cs typeface="Arial" charset="0"/>
            </a:endParaRPr>
          </a:p>
        </p:txBody>
      </p:sp>
      <p:sp>
        <p:nvSpPr>
          <p:cNvPr id="9" name="矩形 2"/>
          <p:cNvSpPr>
            <a:spLocks noChangeArrowheads="1"/>
          </p:cNvSpPr>
          <p:nvPr/>
        </p:nvSpPr>
        <p:spPr bwMode="auto">
          <a:xfrm>
            <a:off x="5654675" y="3653383"/>
            <a:ext cx="3589206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Optical zoom: </a:t>
            </a:r>
            <a:r>
              <a:rPr lang="en-US" altLang="zh-TW" sz="1800">
                <a:latin typeface="Arial" pitchFamily="34" charset="0"/>
              </a:rPr>
              <a:t>1x to 8x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Objective lens magnification: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latin typeface="Arial" pitchFamily="34" charset="0"/>
              </a:rPr>
              <a:t>  10x, 20x. 50x, 150x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Magnification on a 15” monitor: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latin typeface="Arial" pitchFamily="34" charset="0"/>
              </a:rPr>
              <a:t>  200x, 400x, 1000x, 3000x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Vertical range: </a:t>
            </a:r>
            <a:r>
              <a:rPr lang="en-US" altLang="zh-TW" sz="1800">
                <a:latin typeface="Arial" pitchFamily="34" charset="0"/>
              </a:rPr>
              <a:t>7 mm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Vertical resolution: </a:t>
            </a:r>
            <a:r>
              <a:rPr lang="en-US" altLang="zh-TW" sz="1800">
                <a:latin typeface="Arial" pitchFamily="34" charset="0"/>
              </a:rPr>
              <a:t>0.5 nm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Width resolution: </a:t>
            </a:r>
            <a:r>
              <a:rPr lang="en-US" altLang="zh-TW" sz="1800">
                <a:latin typeface="Arial" pitchFamily="34" charset="0"/>
              </a:rPr>
              <a:t>1 nm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Arial" pitchFamily="34" charset="0"/>
              </a:rPr>
              <a:t>Stage size: </a:t>
            </a:r>
            <a:r>
              <a:rPr lang="en-US" altLang="zh-TW" sz="1800">
                <a:latin typeface="Arial" pitchFamily="34" charset="0"/>
              </a:rPr>
              <a:t>~6” auto X-Y stage</a:t>
            </a:r>
          </a:p>
        </p:txBody>
      </p:sp>
      <p:sp>
        <p:nvSpPr>
          <p:cNvPr id="10" name="矩形 9"/>
          <p:cNvSpPr/>
          <p:nvPr/>
        </p:nvSpPr>
        <p:spPr>
          <a:xfrm>
            <a:off x="1473863" y="188641"/>
            <a:ext cx="6910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/>
              <a:t>Morphology Measurement Systems</a:t>
            </a:r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5948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5"/>
    </mc:Choice>
    <mc:Fallback xmlns="">
      <p:transition spd="slow" advTm="592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m.eet.com/media/1085497/Agielnt_B1500A_pix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55" y="877342"/>
            <a:ext cx="2261526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554867" y="1917154"/>
            <a:ext cx="2548731" cy="400050"/>
          </a:xfrm>
          <a:prstGeom prst="rect">
            <a:avLst/>
          </a:prstGeom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Arial" charset="0"/>
              </a:rPr>
              <a:t>Keysight B1500A</a:t>
            </a:r>
          </a:p>
        </p:txBody>
      </p:sp>
      <p:sp>
        <p:nvSpPr>
          <p:cNvPr id="4" name="矩形 4"/>
          <p:cNvSpPr>
            <a:spLocks noChangeArrowheads="1"/>
          </p:cNvSpPr>
          <p:nvPr/>
        </p:nvSpPr>
        <p:spPr bwMode="auto">
          <a:xfrm>
            <a:off x="2542829" y="877343"/>
            <a:ext cx="2533253" cy="796925"/>
          </a:xfrm>
          <a:prstGeom prst="rect">
            <a:avLst/>
          </a:prstGeom>
        </p:spPr>
        <p:txBody>
          <a:bodyPr anchor="ctr"/>
          <a:lstStyle/>
          <a:p>
            <a:pPr eaLnBrk="1" hangingPunct="1">
              <a:defRPr/>
            </a:pPr>
            <a:r>
              <a:rPr lang="en-US" altLang="zh-TW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Arial" charset="0"/>
              </a:rPr>
              <a:t>Semiconductor </a:t>
            </a:r>
          </a:p>
          <a:p>
            <a:pPr eaLnBrk="1" hangingPunct="1">
              <a:defRPr/>
            </a:pPr>
            <a:r>
              <a:rPr lang="en-US" altLang="zh-TW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Arial" charset="0"/>
              </a:rPr>
              <a:t>Device Analyzer</a:t>
            </a:r>
            <a:endParaRPr lang="zh-TW" altLang="en-US" sz="24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  <a:cs typeface="Arial" charset="0"/>
            </a:endParaRPr>
          </a:p>
        </p:txBody>
      </p:sp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200472" y="2534692"/>
            <a:ext cx="4903126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latin typeface="Arial" pitchFamily="34" charset="0"/>
              </a:rPr>
              <a:t>Current versus voltage (IV) measurement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400">
                <a:latin typeface="Arial" pitchFamily="34" charset="0"/>
              </a:rPr>
              <a:t>• High resolution source monitor unit (HRSMU)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400">
                <a:latin typeface="Arial" pitchFamily="34" charset="0"/>
              </a:rPr>
              <a:t>  Range :100 V/0.1 A, Resolution: 0.5 µV/ 1 fA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400">
                <a:latin typeface="Arial" pitchFamily="34" charset="0"/>
              </a:rPr>
              <a:t>• High power source monitor unit (HPSMU)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400">
                <a:latin typeface="Arial" pitchFamily="34" charset="0"/>
              </a:rPr>
              <a:t>  Range :200 V/1 A, Resolution: 2 µV/ 10 fA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400">
                <a:latin typeface="Arial" pitchFamily="34" charset="0"/>
              </a:rPr>
              <a:t>• Mid power source monitor unit (MPSMU)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400">
                <a:latin typeface="Arial" pitchFamily="34" charset="0"/>
              </a:rPr>
              <a:t>  Range :100 V/0.1 A, Resolution: 0.5 µV/ 10 fA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sz="140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latin typeface="Arial" pitchFamily="34" charset="0"/>
              </a:rPr>
              <a:t>Capacitance measurement: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400">
                <a:latin typeface="Arial" pitchFamily="34" charset="0"/>
              </a:rPr>
              <a:t>• </a:t>
            </a:r>
            <a:r>
              <a:rPr lang="en-US" altLang="zh-TW" sz="1400">
                <a:solidFill>
                  <a:srgbClr val="000000"/>
                </a:solidFill>
                <a:latin typeface="Arial" pitchFamily="34" charset="0"/>
              </a:rPr>
              <a:t>Multi power capacitance measurement unit (MPCMU)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400">
                <a:latin typeface="Arial" pitchFamily="34" charset="0"/>
              </a:rPr>
              <a:t>  AC impedance measurement (C-V, C-f, C-t)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400">
                <a:latin typeface="Arial" pitchFamily="34" charset="0"/>
              </a:rPr>
              <a:t>  1 kHz to 5 MHz with 1 mHz resolution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zh-TW" sz="140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latin typeface="Arial" pitchFamily="34" charset="0"/>
              </a:rPr>
              <a:t>Pulsed IV measurement: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400">
                <a:latin typeface="Arial" pitchFamily="34" charset="0"/>
              </a:rPr>
              <a:t>• </a:t>
            </a:r>
            <a:r>
              <a:rPr lang="en-US" altLang="zh-TW" sz="1400">
                <a:solidFill>
                  <a:srgbClr val="000000"/>
                </a:solidFill>
                <a:latin typeface="Arial" pitchFamily="34" charset="0"/>
              </a:rPr>
              <a:t>HRSNU, HPSMU, MPSMU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400">
                <a:latin typeface="Arial" pitchFamily="34" charset="0"/>
              </a:rPr>
              <a:t>  Pulse measurement from 500 μs pulse width</a:t>
            </a:r>
          </a:p>
        </p:txBody>
      </p:sp>
      <p:sp>
        <p:nvSpPr>
          <p:cNvPr id="6" name="矩形 11"/>
          <p:cNvSpPr>
            <a:spLocks noChangeArrowheads="1"/>
          </p:cNvSpPr>
          <p:nvPr/>
        </p:nvSpPr>
        <p:spPr bwMode="auto">
          <a:xfrm>
            <a:off x="5464754" y="3469729"/>
            <a:ext cx="4369991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700">
                <a:solidFill>
                  <a:srgbClr val="0000FF"/>
                </a:solidFill>
                <a:latin typeface="Arial" pitchFamily="34" charset="0"/>
              </a:rPr>
              <a:t>Spectral range: </a:t>
            </a:r>
            <a:r>
              <a:rPr lang="en-US" altLang="zh-TW" sz="1700">
                <a:latin typeface="Arial" pitchFamily="34" charset="0"/>
              </a:rPr>
              <a:t>440-1000 nm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700">
                <a:solidFill>
                  <a:srgbClr val="0000FF"/>
                </a:solidFill>
                <a:latin typeface="Arial" pitchFamily="34" charset="0"/>
              </a:rPr>
              <a:t>Spot sizes: </a:t>
            </a:r>
            <a:r>
              <a:rPr lang="en-US" altLang="zh-TW" sz="1700">
                <a:latin typeface="Arial" pitchFamily="34" charset="0"/>
              </a:rPr>
              <a:t>&lt; 50x60 µm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700">
                <a:solidFill>
                  <a:srgbClr val="0000FF"/>
                </a:solidFill>
                <a:latin typeface="Arial" pitchFamily="34" charset="0"/>
              </a:rPr>
              <a:t>Sample stage: </a:t>
            </a:r>
            <a:r>
              <a:rPr lang="en-US" altLang="zh-TW" sz="1700">
                <a:latin typeface="Arial" pitchFamily="34" charset="0"/>
              </a:rPr>
              <a:t>200x200 mm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700">
                <a:solidFill>
                  <a:srgbClr val="0000FF"/>
                </a:solidFill>
                <a:latin typeface="Arial" pitchFamily="34" charset="0"/>
              </a:rPr>
              <a:t>Field of view: </a:t>
            </a:r>
            <a:r>
              <a:rPr lang="en-US" altLang="zh-TW" sz="1700">
                <a:latin typeface="Arial" pitchFamily="34" charset="0"/>
              </a:rPr>
              <a:t>1.33x1 mm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700">
                <a:solidFill>
                  <a:srgbClr val="0000FF"/>
                </a:solidFill>
                <a:latin typeface="Arial" pitchFamily="34" charset="0"/>
              </a:rPr>
              <a:t>Goniometer: </a:t>
            </a:r>
            <a:r>
              <a:rPr lang="en-US" altLang="zh-TW" sz="1700">
                <a:latin typeface="Arial" pitchFamily="34" charset="0"/>
              </a:rPr>
              <a:t>70° ,possible at 66° &amp; 61.5°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700">
                <a:solidFill>
                  <a:srgbClr val="0000FF"/>
                </a:solidFill>
                <a:latin typeface="Arial" pitchFamily="34" charset="0"/>
              </a:rPr>
              <a:t>Measurement time: </a:t>
            </a:r>
            <a:r>
              <a:rPr lang="en-US" altLang="zh-TW" sz="1700">
                <a:latin typeface="Arial" pitchFamily="34" charset="0"/>
              </a:rPr>
              <a:t>&lt;5s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700">
                <a:solidFill>
                  <a:srgbClr val="0000FF"/>
                </a:solidFill>
                <a:latin typeface="Arial" pitchFamily="34" charset="0"/>
              </a:rPr>
              <a:t>Accuracy:  </a:t>
            </a:r>
            <a:r>
              <a:rPr lang="en-US" altLang="zh-TW" sz="1700">
                <a:latin typeface="Arial" pitchFamily="34" charset="0"/>
              </a:rPr>
              <a:t>NIST 100nm d ± 4Å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700">
                <a:solidFill>
                  <a:srgbClr val="0000FF"/>
                </a:solidFill>
                <a:latin typeface="Arial" pitchFamily="34" charset="0"/>
              </a:rPr>
              <a:t>Repeatability:  </a:t>
            </a:r>
            <a:r>
              <a:rPr lang="en-US" altLang="zh-TW" sz="1700">
                <a:latin typeface="Arial" pitchFamily="34" charset="0"/>
              </a:rPr>
              <a:t>NIST 15nm ± 0.2 Å</a:t>
            </a:r>
            <a:endParaRPr lang="zh-TW" altLang="en-US" sz="1700">
              <a:latin typeface="Arial" pitchFamily="34" charset="0"/>
            </a:endParaRPr>
          </a:p>
        </p:txBody>
      </p:sp>
      <p:pic>
        <p:nvPicPr>
          <p:cNvPr id="7" name="Picture 6" descr="http://www.horiba.com/uploads/pics/autose_ac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090" y="877343"/>
            <a:ext cx="2498857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7650367" y="2461667"/>
            <a:ext cx="2029354" cy="400050"/>
          </a:xfrm>
          <a:prstGeom prst="rect">
            <a:avLst/>
          </a:prstGeom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Arial" charset="0"/>
              </a:rPr>
              <a:t>Horiba </a:t>
            </a:r>
            <a:r>
              <a:rPr lang="en-US" altLang="zh-TW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Arial" charset="0"/>
              </a:rPr>
              <a:t>AutoSE</a:t>
            </a:r>
            <a:endParaRPr lang="zh-TW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  <a:cs typeface="Arial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60324" y="1237705"/>
            <a:ext cx="2557331" cy="523875"/>
          </a:xfrm>
          <a:prstGeom prst="rect">
            <a:avLst/>
          </a:prstGeom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TW" sz="2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Arial" charset="0"/>
              </a:rPr>
              <a:t>Ellipseometer</a:t>
            </a:r>
            <a:r>
              <a:rPr lang="en-US" altLang="zh-TW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Arial" charset="0"/>
              </a:rPr>
              <a:t> </a:t>
            </a:r>
            <a:endParaRPr lang="zh-TW" altLang="en-US" sz="26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  <a:cs typeface="Arial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497940" y="231031"/>
            <a:ext cx="6910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/>
              <a:t>Measurement Systems</a:t>
            </a:r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8060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4"/>
    </mc:Choice>
    <mc:Fallback xmlns="">
      <p:transition spd="slow" advTm="496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6660D24-0AC3-4E43-948A-0195599C8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" y="1014775"/>
            <a:ext cx="9888569" cy="482845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404664"/>
            <a:ext cx="8915400" cy="850106"/>
          </a:xfrm>
        </p:spPr>
        <p:txBody>
          <a:bodyPr/>
          <a:lstStyle/>
          <a:p>
            <a:r>
              <a:rPr lang="zh-TW" altLang="en-US" dirty="0"/>
              <a:t>卓越研究大樓</a:t>
            </a:r>
            <a:r>
              <a:rPr lang="en-US" altLang="zh-TW" dirty="0"/>
              <a:t>2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TW" altLang="en-US" dirty="0"/>
              <a:t>平面圖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8193360" y="4365104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休息區實驗室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3660038" y="2077391"/>
            <a:ext cx="400110" cy="7719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爐管區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6758426" y="2049193"/>
            <a:ext cx="400110" cy="9356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薄膜區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5258826" y="1969379"/>
            <a:ext cx="400110" cy="9356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乾蝕刻區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7927745" y="2123037"/>
            <a:ext cx="400110" cy="78798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分析區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8753674" y="2023006"/>
            <a:ext cx="400110" cy="85010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濕蝕刻區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1152326" y="1998430"/>
            <a:ext cx="997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100</a:t>
            </a:r>
            <a:endParaRPr lang="zh-TW" altLang="en-US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1218680" y="3237920"/>
            <a:ext cx="884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黃光區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1835220" y="4611325"/>
            <a:ext cx="88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更衣區</a:t>
            </a:r>
          </a:p>
        </p:txBody>
      </p:sp>
      <p:sp>
        <p:nvSpPr>
          <p:cNvPr id="37" name="矩形 36"/>
          <p:cNvSpPr/>
          <p:nvPr/>
        </p:nvSpPr>
        <p:spPr>
          <a:xfrm>
            <a:off x="151612" y="1124744"/>
            <a:ext cx="72008" cy="2160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23620" y="105689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滅火器</a:t>
            </a:r>
          </a:p>
        </p:txBody>
      </p:sp>
      <p:sp>
        <p:nvSpPr>
          <p:cNvPr id="39" name="矩形 38"/>
          <p:cNvSpPr/>
          <p:nvPr/>
        </p:nvSpPr>
        <p:spPr>
          <a:xfrm>
            <a:off x="1182189" y="1133550"/>
            <a:ext cx="226120" cy="216024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FF00"/>
              </a:solidFill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1445995" y="105689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逃生門</a:t>
            </a:r>
          </a:p>
        </p:txBody>
      </p:sp>
      <p:sp>
        <p:nvSpPr>
          <p:cNvPr id="41" name="矩形 40"/>
          <p:cNvSpPr/>
          <p:nvPr/>
        </p:nvSpPr>
        <p:spPr>
          <a:xfrm>
            <a:off x="2417247" y="1364236"/>
            <a:ext cx="341244" cy="339911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FF00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9088354" y="1405619"/>
            <a:ext cx="370252" cy="339911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FF00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040448" y="3275112"/>
            <a:ext cx="370252" cy="307776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FF00"/>
              </a:solidFill>
            </a:endParaRPr>
          </a:p>
        </p:txBody>
      </p:sp>
      <p:sp>
        <p:nvSpPr>
          <p:cNvPr id="10" name="日期版面配置區 9">
            <a:extLst>
              <a:ext uri="{FF2B5EF4-FFF2-40B4-BE49-F238E27FC236}">
                <a16:creationId xmlns:a16="http://schemas.microsoft.com/office/drawing/2014/main" id="{B3184678-8996-4460-B2A2-BC95B4EE8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2ED3-C3E3-4ED2-8768-E933D318DE92}" type="datetime1">
              <a:rPr lang="zh-TW" altLang="en-US" smtClean="0"/>
              <a:t>2022/8/3</a:t>
            </a:fld>
            <a:endParaRPr lang="zh-TW" altLang="en-US" dirty="0"/>
          </a:p>
        </p:txBody>
      </p:sp>
      <p:sp>
        <p:nvSpPr>
          <p:cNvPr id="11" name="頁尾版面配置區 10">
            <a:extLst>
              <a:ext uri="{FF2B5EF4-FFF2-40B4-BE49-F238E27FC236}">
                <a16:creationId xmlns:a16="http://schemas.microsoft.com/office/drawing/2014/main" id="{0AFEF2F1-0FE0-4510-B14D-E194446C5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臺灣大學奈米機電系統研究中心</a:t>
            </a:r>
            <a:endParaRPr lang="zh-TW" altLang="en-US" dirty="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D3B698B7-9313-44B3-8D2C-61F3042AE535}"/>
              </a:ext>
            </a:extLst>
          </p:cNvPr>
          <p:cNvSpPr/>
          <p:nvPr/>
        </p:nvSpPr>
        <p:spPr>
          <a:xfrm>
            <a:off x="558986" y="2954835"/>
            <a:ext cx="341244" cy="339911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FF00"/>
              </a:solidFill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60CC0362-59C0-4139-9339-02C87294488B}"/>
              </a:ext>
            </a:extLst>
          </p:cNvPr>
          <p:cNvSpPr txBox="1"/>
          <p:nvPr/>
        </p:nvSpPr>
        <p:spPr>
          <a:xfrm>
            <a:off x="5880582" y="4285259"/>
            <a:ext cx="88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廁所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177C5C65-7999-46DF-9067-B0875293474A}"/>
              </a:ext>
            </a:extLst>
          </p:cNvPr>
          <p:cNvSpPr txBox="1"/>
          <p:nvPr/>
        </p:nvSpPr>
        <p:spPr>
          <a:xfrm rot="5400000">
            <a:off x="1784245" y="3936201"/>
            <a:ext cx="884288" cy="246221"/>
          </a:xfrm>
          <a:prstGeom prst="rect">
            <a:avLst/>
          </a:prstGeom>
          <a:solidFill>
            <a:srgbClr val="FAC09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1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有機、鹼槽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4C10CC7D-CFDB-474B-9C0B-40DF07DEB192}"/>
              </a:ext>
            </a:extLst>
          </p:cNvPr>
          <p:cNvSpPr txBox="1"/>
          <p:nvPr/>
        </p:nvSpPr>
        <p:spPr>
          <a:xfrm>
            <a:off x="1445995" y="4085204"/>
            <a:ext cx="596542" cy="400110"/>
          </a:xfrm>
          <a:prstGeom prst="rect">
            <a:avLst/>
          </a:prstGeom>
          <a:solidFill>
            <a:srgbClr val="FAC09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1000" b="1" dirty="0" err="1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Sping</a:t>
            </a:r>
            <a:r>
              <a:rPr lang="en-US" altLang="zh-TW" sz="1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coater</a:t>
            </a:r>
            <a:endParaRPr lang="zh-TW" altLang="en-US" sz="1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C4984FB0-7D8F-4B2F-8143-0F11DA54DC41}"/>
              </a:ext>
            </a:extLst>
          </p:cNvPr>
          <p:cNvSpPr txBox="1"/>
          <p:nvPr/>
        </p:nvSpPr>
        <p:spPr>
          <a:xfrm>
            <a:off x="1378562" y="3532946"/>
            <a:ext cx="596542" cy="400110"/>
          </a:xfrm>
          <a:prstGeom prst="rect">
            <a:avLst/>
          </a:prstGeom>
          <a:solidFill>
            <a:srgbClr val="FAC09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AM6</a:t>
            </a:r>
            <a:r>
              <a:rPr lang="zh-TW" altLang="en-US" sz="1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MA8</a:t>
            </a:r>
            <a:endParaRPr lang="zh-TW" altLang="en-US" sz="1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35BCDDD-D683-4941-80ED-3B6DA9A7F5EB}"/>
              </a:ext>
            </a:extLst>
          </p:cNvPr>
          <p:cNvSpPr txBox="1"/>
          <p:nvPr/>
        </p:nvSpPr>
        <p:spPr>
          <a:xfrm>
            <a:off x="719121" y="4022258"/>
            <a:ext cx="499559" cy="400110"/>
          </a:xfrm>
          <a:prstGeom prst="rect">
            <a:avLst/>
          </a:prstGeom>
          <a:solidFill>
            <a:srgbClr val="FAC09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DWL2000</a:t>
            </a:r>
            <a:endParaRPr lang="zh-TW" altLang="en-US" sz="1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D70CBE0A-D9DF-4515-8124-7EB333CBC3C0}"/>
              </a:ext>
            </a:extLst>
          </p:cNvPr>
          <p:cNvSpPr txBox="1"/>
          <p:nvPr/>
        </p:nvSpPr>
        <p:spPr>
          <a:xfrm>
            <a:off x="1105620" y="2981669"/>
            <a:ext cx="823044" cy="246221"/>
          </a:xfrm>
          <a:prstGeom prst="rect">
            <a:avLst/>
          </a:prstGeom>
          <a:solidFill>
            <a:srgbClr val="FAC09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1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化學儲放櫃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9FE9ED14-8FB4-415E-A74F-EB29DE51AC80}"/>
              </a:ext>
            </a:extLst>
          </p:cNvPr>
          <p:cNvSpPr txBox="1"/>
          <p:nvPr/>
        </p:nvSpPr>
        <p:spPr>
          <a:xfrm>
            <a:off x="3956931" y="1870476"/>
            <a:ext cx="625239" cy="246221"/>
          </a:xfrm>
          <a:prstGeom prst="rect">
            <a:avLst/>
          </a:prstGeom>
          <a:solidFill>
            <a:srgbClr val="99A1F1">
              <a:alpha val="4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LPCVD</a:t>
            </a:r>
            <a:endParaRPr lang="zh-TW" altLang="en-US" sz="1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D093A0A4-E3D7-4639-826C-29BA4B95BDFE}"/>
              </a:ext>
            </a:extLst>
          </p:cNvPr>
          <p:cNvSpPr txBox="1"/>
          <p:nvPr/>
        </p:nvSpPr>
        <p:spPr>
          <a:xfrm>
            <a:off x="3149452" y="1874301"/>
            <a:ext cx="693343" cy="246221"/>
          </a:xfrm>
          <a:prstGeom prst="rect">
            <a:avLst/>
          </a:prstGeom>
          <a:solidFill>
            <a:srgbClr val="99A1F1">
              <a:alpha val="4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APCVD</a:t>
            </a:r>
            <a:endParaRPr lang="zh-TW" altLang="en-US" sz="1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20336857-1CF6-430D-89EF-52E3487F4892}"/>
              </a:ext>
            </a:extLst>
          </p:cNvPr>
          <p:cNvSpPr txBox="1"/>
          <p:nvPr/>
        </p:nvSpPr>
        <p:spPr>
          <a:xfrm>
            <a:off x="3833607" y="2804374"/>
            <a:ext cx="693343" cy="246221"/>
          </a:xfrm>
          <a:prstGeom prst="rect">
            <a:avLst/>
          </a:prstGeom>
          <a:solidFill>
            <a:srgbClr val="FAC09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PECVD</a:t>
            </a:r>
            <a:endParaRPr lang="zh-TW" altLang="en-US" sz="1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5CD896FF-2830-45CC-B28F-167BBDD8BB5B}"/>
              </a:ext>
            </a:extLst>
          </p:cNvPr>
          <p:cNvSpPr txBox="1"/>
          <p:nvPr/>
        </p:nvSpPr>
        <p:spPr>
          <a:xfrm>
            <a:off x="4960111" y="2946349"/>
            <a:ext cx="867259" cy="246221"/>
          </a:xfrm>
          <a:prstGeom prst="rect">
            <a:avLst/>
          </a:prstGeom>
          <a:solidFill>
            <a:srgbClr val="FAC09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O2 plasma</a:t>
            </a:r>
            <a:endParaRPr lang="zh-TW" altLang="en-US" sz="1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3EBBCB51-B5B4-43FE-9FFC-48CA3138F978}"/>
              </a:ext>
            </a:extLst>
          </p:cNvPr>
          <p:cNvSpPr txBox="1"/>
          <p:nvPr/>
        </p:nvSpPr>
        <p:spPr>
          <a:xfrm>
            <a:off x="4859658" y="2629207"/>
            <a:ext cx="389174" cy="246221"/>
          </a:xfrm>
          <a:prstGeom prst="rect">
            <a:avLst/>
          </a:prstGeom>
          <a:solidFill>
            <a:srgbClr val="FAC09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RIE</a:t>
            </a:r>
            <a:endParaRPr lang="zh-TW" altLang="en-US" sz="1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5FF73004-5324-40BA-A0F9-638D9D9524A1}"/>
              </a:ext>
            </a:extLst>
          </p:cNvPr>
          <p:cNvSpPr txBox="1"/>
          <p:nvPr/>
        </p:nvSpPr>
        <p:spPr>
          <a:xfrm>
            <a:off x="4669871" y="2035065"/>
            <a:ext cx="674422" cy="400110"/>
          </a:xfrm>
          <a:prstGeom prst="rect">
            <a:avLst/>
          </a:prstGeom>
          <a:solidFill>
            <a:srgbClr val="FAC09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Oxford ICP-RIE</a:t>
            </a:r>
            <a:endParaRPr lang="zh-TW" altLang="en-US" sz="1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9C0582D2-1769-46ED-B88A-421C5FDBE24A}"/>
              </a:ext>
            </a:extLst>
          </p:cNvPr>
          <p:cNvSpPr txBox="1"/>
          <p:nvPr/>
        </p:nvSpPr>
        <p:spPr>
          <a:xfrm>
            <a:off x="5564634" y="2527374"/>
            <a:ext cx="718796" cy="400110"/>
          </a:xfrm>
          <a:prstGeom prst="rect">
            <a:avLst/>
          </a:prstGeom>
          <a:solidFill>
            <a:srgbClr val="FAC09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Samco ICP-RIE</a:t>
            </a:r>
            <a:endParaRPr lang="zh-TW" altLang="en-US" sz="1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097AB5F7-D172-477F-978E-D4A3B9EC653F}"/>
              </a:ext>
            </a:extLst>
          </p:cNvPr>
          <p:cNvSpPr txBox="1"/>
          <p:nvPr/>
        </p:nvSpPr>
        <p:spPr>
          <a:xfrm>
            <a:off x="5626273" y="1803065"/>
            <a:ext cx="450796" cy="246221"/>
          </a:xfrm>
          <a:prstGeom prst="rect">
            <a:avLst/>
          </a:prstGeom>
          <a:solidFill>
            <a:srgbClr val="FAC09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RTA</a:t>
            </a:r>
            <a:endParaRPr lang="zh-TW" altLang="en-US" sz="1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985AD2F2-452B-48FD-8E0B-2404349DBAA5}"/>
              </a:ext>
            </a:extLst>
          </p:cNvPr>
          <p:cNvSpPr txBox="1"/>
          <p:nvPr/>
        </p:nvSpPr>
        <p:spPr>
          <a:xfrm>
            <a:off x="6396367" y="2358256"/>
            <a:ext cx="689497" cy="246221"/>
          </a:xfrm>
          <a:prstGeom prst="rect">
            <a:avLst/>
          </a:prstGeom>
          <a:solidFill>
            <a:srgbClr val="FAC09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sputter</a:t>
            </a:r>
            <a:endParaRPr lang="zh-TW" altLang="en-US" sz="1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2D1056F4-769A-4D81-9766-1369855A0D72}"/>
              </a:ext>
            </a:extLst>
          </p:cNvPr>
          <p:cNvSpPr txBox="1"/>
          <p:nvPr/>
        </p:nvSpPr>
        <p:spPr>
          <a:xfrm>
            <a:off x="6648776" y="2831724"/>
            <a:ext cx="689497" cy="246221"/>
          </a:xfrm>
          <a:prstGeom prst="rect">
            <a:avLst/>
          </a:prstGeom>
          <a:solidFill>
            <a:srgbClr val="FAC09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E-gun</a:t>
            </a:r>
            <a:endParaRPr lang="zh-TW" altLang="en-US" sz="1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64484446-5A73-4AA3-9A5F-182BCF1CA1BF}"/>
              </a:ext>
            </a:extLst>
          </p:cNvPr>
          <p:cNvSpPr txBox="1"/>
          <p:nvPr/>
        </p:nvSpPr>
        <p:spPr>
          <a:xfrm>
            <a:off x="7621521" y="1870476"/>
            <a:ext cx="574217" cy="246221"/>
          </a:xfrm>
          <a:prstGeom prst="rect">
            <a:avLst/>
          </a:prstGeom>
          <a:solidFill>
            <a:srgbClr val="FAC09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1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橢偏儀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7457353E-A2BD-41B2-AFAD-A7CA5DB380BA}"/>
              </a:ext>
            </a:extLst>
          </p:cNvPr>
          <p:cNvSpPr txBox="1"/>
          <p:nvPr/>
        </p:nvSpPr>
        <p:spPr>
          <a:xfrm>
            <a:off x="7862575" y="2123241"/>
            <a:ext cx="737172" cy="246221"/>
          </a:xfrm>
          <a:prstGeom prst="rect">
            <a:avLst/>
          </a:prstGeom>
          <a:solidFill>
            <a:srgbClr val="FAC09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confocal</a:t>
            </a:r>
            <a:endParaRPr lang="zh-TW" altLang="en-US" sz="1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36455362-6568-4F67-906E-09B4FD2C7967}"/>
              </a:ext>
            </a:extLst>
          </p:cNvPr>
          <p:cNvSpPr txBox="1"/>
          <p:nvPr/>
        </p:nvSpPr>
        <p:spPr>
          <a:xfrm>
            <a:off x="7532819" y="2733627"/>
            <a:ext cx="819023" cy="246221"/>
          </a:xfrm>
          <a:prstGeom prst="rect">
            <a:avLst/>
          </a:prstGeom>
          <a:solidFill>
            <a:srgbClr val="FAC09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SEM&amp;EDS</a:t>
            </a:r>
            <a:endParaRPr lang="zh-TW" altLang="en-US" sz="1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1B1F3090-6413-43B7-9C3E-ED5BC1E6FC98}"/>
              </a:ext>
            </a:extLst>
          </p:cNvPr>
          <p:cNvSpPr/>
          <p:nvPr/>
        </p:nvSpPr>
        <p:spPr>
          <a:xfrm>
            <a:off x="2461179" y="2686929"/>
            <a:ext cx="72008" cy="2160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EB2D5520-38EC-4EC1-926A-A85FD738F709}"/>
              </a:ext>
            </a:extLst>
          </p:cNvPr>
          <p:cNvSpPr/>
          <p:nvPr/>
        </p:nvSpPr>
        <p:spPr>
          <a:xfrm>
            <a:off x="2357194" y="1864440"/>
            <a:ext cx="72008" cy="2160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A4454BB1-2B4B-4B63-B0C5-D39986044F86}"/>
              </a:ext>
            </a:extLst>
          </p:cNvPr>
          <p:cNvSpPr/>
          <p:nvPr/>
        </p:nvSpPr>
        <p:spPr>
          <a:xfrm>
            <a:off x="2461179" y="3614120"/>
            <a:ext cx="72008" cy="2160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89309BEC-3C58-425E-9BB0-F0ABD6C15C20}"/>
              </a:ext>
            </a:extLst>
          </p:cNvPr>
          <p:cNvSpPr/>
          <p:nvPr/>
        </p:nvSpPr>
        <p:spPr>
          <a:xfrm>
            <a:off x="6249144" y="3391808"/>
            <a:ext cx="72008" cy="2160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0849902D-60E6-41E3-ABA3-38922116AE93}"/>
              </a:ext>
            </a:extLst>
          </p:cNvPr>
          <p:cNvSpPr/>
          <p:nvPr/>
        </p:nvSpPr>
        <p:spPr>
          <a:xfrm>
            <a:off x="4441316" y="1838565"/>
            <a:ext cx="72008" cy="2160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7FE9E423-56AD-409C-AD53-8D663894720B}"/>
              </a:ext>
            </a:extLst>
          </p:cNvPr>
          <p:cNvSpPr/>
          <p:nvPr/>
        </p:nvSpPr>
        <p:spPr>
          <a:xfrm>
            <a:off x="4868890" y="1837151"/>
            <a:ext cx="72008" cy="2160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A2801148-408F-40F0-91A1-0E3EDF26EE3C}"/>
              </a:ext>
            </a:extLst>
          </p:cNvPr>
          <p:cNvSpPr/>
          <p:nvPr/>
        </p:nvSpPr>
        <p:spPr>
          <a:xfrm>
            <a:off x="6404438" y="1861367"/>
            <a:ext cx="72008" cy="2160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309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03"/>
    </mc:Choice>
    <mc:Fallback xmlns="">
      <p:transition spd="slow" advTm="47003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404664"/>
            <a:ext cx="8915400" cy="850106"/>
          </a:xfrm>
        </p:spPr>
        <p:txBody>
          <a:bodyPr/>
          <a:lstStyle/>
          <a:p>
            <a:r>
              <a:rPr lang="zh-TW" altLang="en-US" dirty="0"/>
              <a:t>卓越研究大樓</a:t>
            </a:r>
            <a:r>
              <a:rPr lang="en-US" altLang="zh-TW" dirty="0"/>
              <a:t>2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TW" altLang="en-US" dirty="0"/>
              <a:t>平面圖</a:t>
            </a:r>
          </a:p>
        </p:txBody>
      </p:sp>
      <p:pic>
        <p:nvPicPr>
          <p:cNvPr id="2050" name="Picture 2" descr="F:\nems\製程中心卓越大樓計畫\二次配管工程不含之工程報價\卓越研究大樓無塵室設備配管銜接工程_平面圖-藍色設備為本次工程報價範圍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t="16174" b="6880"/>
          <a:stretch/>
        </p:blipFill>
        <p:spPr bwMode="auto">
          <a:xfrm>
            <a:off x="194471" y="1029674"/>
            <a:ext cx="9361040" cy="535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446447" y="1595802"/>
            <a:ext cx="492443" cy="5370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爐管區</a:t>
            </a:r>
            <a:r>
              <a:rPr lang="en-US" altLang="zh-TW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CVD</a:t>
            </a:r>
            <a:endParaRPr lang="zh-TW" altLang="en-US" sz="1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468065" y="1556792"/>
            <a:ext cx="492443" cy="5370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薄膜區</a:t>
            </a:r>
            <a:r>
              <a:rPr lang="en-US" altLang="zh-TW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PVD</a:t>
            </a:r>
            <a:endParaRPr lang="zh-TW" altLang="en-US" sz="1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614446" y="1556792"/>
            <a:ext cx="338554" cy="7465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乾蝕刻區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6402040" y="1556792"/>
            <a:ext cx="338554" cy="5370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分析區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6948102" y="1556792"/>
            <a:ext cx="338554" cy="5370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蝕刻區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962478" y="1958643"/>
            <a:ext cx="884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100</a:t>
            </a:r>
            <a:endParaRPr lang="zh-TW" altLang="en-US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884469" y="3038764"/>
            <a:ext cx="884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黃光區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962478" y="3429001"/>
            <a:ext cx="884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更衣區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8047154" y="3352801"/>
            <a:ext cx="72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</a:t>
            </a:r>
          </a:p>
        </p:txBody>
      </p:sp>
      <p:sp>
        <p:nvSpPr>
          <p:cNvPr id="18" name="日期版面配置區 17">
            <a:extLst>
              <a:ext uri="{FF2B5EF4-FFF2-40B4-BE49-F238E27FC236}">
                <a16:creationId xmlns:a16="http://schemas.microsoft.com/office/drawing/2014/main" id="{CA78DB17-765B-4158-BE4B-3433CA21D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D750-4D61-416A-8BF6-3D190E0BA959}" type="datetime1">
              <a:rPr lang="zh-TW" altLang="en-US" smtClean="0"/>
              <a:t>2022/8/3</a:t>
            </a:fld>
            <a:endParaRPr lang="zh-TW" altLang="en-US" dirty="0"/>
          </a:p>
        </p:txBody>
      </p:sp>
      <p:sp>
        <p:nvSpPr>
          <p:cNvPr id="19" name="頁尾版面配置區 18">
            <a:extLst>
              <a:ext uri="{FF2B5EF4-FFF2-40B4-BE49-F238E27FC236}">
                <a16:creationId xmlns:a16="http://schemas.microsoft.com/office/drawing/2014/main" id="{61DC43C9-1A4F-4FA5-8767-A8712F122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臺灣大學奈米機電系統研究中心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575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58"/>
    </mc:Choice>
    <mc:Fallback xmlns="">
      <p:transition spd="slow" advTm="4025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CE7BB60-4FDD-459C-A6E6-EE8419C2A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EB72-6489-4D39-9F0D-472BDF6F0BFA}" type="datetime1">
              <a:rPr lang="zh-TW" altLang="en-US" smtClean="0"/>
              <a:t>2022/8/3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69101C9-1594-41B8-815C-6CCD234FB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2671" y="6309320"/>
            <a:ext cx="3440658" cy="476250"/>
          </a:xfrm>
        </p:spPr>
        <p:txBody>
          <a:bodyPr/>
          <a:lstStyle/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臺灣大學奈米機電系統研究中心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B4A817D-CD27-4298-9878-ED262E64A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608" y="131462"/>
            <a:ext cx="6773220" cy="6096851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0E5F7573-4DE6-4D01-BE5E-0441AB4304EB}"/>
              </a:ext>
            </a:extLst>
          </p:cNvPr>
          <p:cNvSpPr txBox="1"/>
          <p:nvPr/>
        </p:nvSpPr>
        <p:spPr>
          <a:xfrm>
            <a:off x="7853772" y="1700808"/>
            <a:ext cx="2052228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上課</a:t>
            </a:r>
            <a:r>
              <a:rPr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前三日完成報名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並</a:t>
            </a:r>
            <a:r>
              <a:rPr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確認有開課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後請至</a:t>
            </a:r>
            <a:r>
              <a:rPr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應力所</a:t>
            </a:r>
            <a:r>
              <a:rPr lang="en-US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200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繳費</a:t>
            </a:r>
          </a:p>
        </p:txBody>
      </p:sp>
    </p:spTree>
    <p:extLst>
      <p:ext uri="{BB962C8B-B14F-4D97-AF65-F5344CB8AC3E}">
        <p14:creationId xmlns:p14="http://schemas.microsoft.com/office/powerpoint/2010/main" val="3847034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608263" y="44450"/>
            <a:ext cx="4654550" cy="762000"/>
          </a:xfrm>
          <a:noFill/>
        </p:spPr>
        <p:txBody>
          <a:bodyPr wrap="none" lIns="92075" tIns="46038" rIns="92075" bIns="46038" anchor="t">
            <a:spAutoFit/>
          </a:bodyPr>
          <a:lstStyle/>
          <a:p>
            <a:pPr defTabSz="914400"/>
            <a:r>
              <a:rPr lang="zh-TW" altLang="en-US" sz="4400" b="1">
                <a:solidFill>
                  <a:srgbClr val="0000FF"/>
                </a:solidFill>
              </a:rPr>
              <a:t>火災緊急防護措施</a:t>
            </a:r>
          </a:p>
        </p:txBody>
      </p:sp>
      <p:pic>
        <p:nvPicPr>
          <p:cNvPr id="68612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3105150"/>
            <a:ext cx="4343400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 Box 1030"/>
          <p:cNvSpPr txBox="1">
            <a:spLocks noChangeArrowheads="1"/>
          </p:cNvSpPr>
          <p:nvPr/>
        </p:nvSpPr>
        <p:spPr bwMode="auto">
          <a:xfrm>
            <a:off x="5334000" y="5595938"/>
            <a:ext cx="4298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/>
            <a:r>
              <a:rPr lang="zh-TW" altLang="en-US" sz="1800">
                <a:solidFill>
                  <a:srgbClr val="FF0000"/>
                </a:solidFill>
              </a:rPr>
              <a:t>不要嚐試去撲滅比垃圾桶大小還大的火災</a:t>
            </a:r>
          </a:p>
          <a:p>
            <a:pPr algn="l"/>
            <a:r>
              <a:rPr lang="zh-TW" altLang="en-US" sz="1800">
                <a:solidFill>
                  <a:srgbClr val="FF0000"/>
                </a:solidFill>
              </a:rPr>
              <a:t>或是已經明顯失去控制的火災</a:t>
            </a:r>
          </a:p>
        </p:txBody>
      </p:sp>
      <p:pic>
        <p:nvPicPr>
          <p:cNvPr id="68614" name="Picture 1031" descr="DSC09900"/>
          <p:cNvPicPr>
            <a:picLocks noChangeAspect="1" noChangeArrowheads="1"/>
          </p:cNvPicPr>
          <p:nvPr/>
        </p:nvPicPr>
        <p:blipFill>
          <a:blip r:embed="rId4">
            <a:lum bright="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1125538"/>
            <a:ext cx="123507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032" descr="DSC09935"/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450" y="1196975"/>
            <a:ext cx="14446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1033" descr="DSC004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1196975"/>
            <a:ext cx="15144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7" name="群組 5"/>
          <p:cNvGrpSpPr>
            <a:grpSpLocks/>
          </p:cNvGrpSpPr>
          <p:nvPr/>
        </p:nvGrpSpPr>
        <p:grpSpPr bwMode="auto">
          <a:xfrm>
            <a:off x="533400" y="1196975"/>
            <a:ext cx="4706938" cy="4725988"/>
            <a:chOff x="533400" y="1196975"/>
            <a:chExt cx="4706938" cy="4725988"/>
          </a:xfrm>
        </p:grpSpPr>
        <p:graphicFrame>
          <p:nvGraphicFramePr>
            <p:cNvPr id="68618" name="Object 1032"/>
            <p:cNvGraphicFramePr>
              <a:graphicFrameLocks noChangeAspect="1"/>
            </p:cNvGraphicFramePr>
            <p:nvPr/>
          </p:nvGraphicFramePr>
          <p:xfrm>
            <a:off x="533400" y="1196975"/>
            <a:ext cx="4706938" cy="4725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4" name="Visio" r:id="rId7" imgW="4069842" imgH="3945331" progId="Visio.Drawing.11">
                    <p:embed/>
                  </p:oleObj>
                </mc:Choice>
                <mc:Fallback>
                  <p:oleObj name="Visio" r:id="rId7" imgW="4069842" imgH="3945331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400" y="1196975"/>
                          <a:ext cx="4706938" cy="47259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FF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619" name="文字方塊 2"/>
            <p:cNvSpPr txBox="1">
              <a:spLocks noChangeArrowheads="1"/>
            </p:cNvSpPr>
            <p:nvPr/>
          </p:nvSpPr>
          <p:spPr bwMode="auto">
            <a:xfrm>
              <a:off x="577342" y="3965874"/>
              <a:ext cx="1296000" cy="720000"/>
            </a:xfrm>
            <a:prstGeom prst="rect">
              <a:avLst/>
            </a:prstGeom>
            <a:solidFill>
              <a:srgbClr val="00FFFF"/>
            </a:solidFill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>
              <a:lvl1pPr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r>
                <a:rPr lang="zh-TW" altLang="en-US" sz="1600">
                  <a:solidFill>
                    <a:schemeClr val="tx1"/>
                  </a:solidFill>
                </a:rPr>
                <a:t>通知救護車</a:t>
              </a:r>
              <a:endParaRPr lang="en-US" altLang="zh-TW" sz="1600">
                <a:solidFill>
                  <a:schemeClr val="tx1"/>
                </a:solidFill>
              </a:endParaRPr>
            </a:p>
            <a:p>
              <a:r>
                <a:rPr lang="en-US" altLang="zh-TW" sz="1600">
                  <a:solidFill>
                    <a:schemeClr val="tx1"/>
                  </a:solidFill>
                </a:rPr>
                <a:t>33669595</a:t>
              </a:r>
              <a:endParaRPr lang="zh-TW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8620" name="文字方塊 11"/>
            <p:cNvSpPr txBox="1">
              <a:spLocks noChangeArrowheads="1"/>
            </p:cNvSpPr>
            <p:nvPr/>
          </p:nvSpPr>
          <p:spPr bwMode="auto">
            <a:xfrm>
              <a:off x="3407172" y="3968208"/>
              <a:ext cx="1473820" cy="792000"/>
            </a:xfrm>
            <a:prstGeom prst="rect">
              <a:avLst/>
            </a:prstGeom>
            <a:solidFill>
              <a:srgbClr val="00FFFF"/>
            </a:solidFill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>
              <a:lvl1pPr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r>
                <a:rPr lang="zh-TW" altLang="en-US" sz="1600">
                  <a:solidFill>
                    <a:schemeClr val="tx1"/>
                  </a:solidFill>
                </a:rPr>
                <a:t>通知中心人員</a:t>
              </a:r>
              <a:endParaRPr lang="en-US" altLang="zh-TW" sz="1600">
                <a:solidFill>
                  <a:schemeClr val="tx1"/>
                </a:solidFill>
              </a:endParaRPr>
            </a:p>
            <a:p>
              <a:pPr>
                <a:lnSpc>
                  <a:spcPts val="1500"/>
                </a:lnSpc>
              </a:pPr>
              <a:r>
                <a:rPr lang="en-US" altLang="zh-TW" sz="1600">
                  <a:solidFill>
                    <a:schemeClr val="tx1"/>
                  </a:solidFill>
                </a:rPr>
                <a:t>33665063</a:t>
              </a:r>
            </a:p>
            <a:p>
              <a:pPr>
                <a:lnSpc>
                  <a:spcPts val="1500"/>
                </a:lnSpc>
              </a:pPr>
              <a:r>
                <a:rPr lang="en-US" altLang="zh-TW" sz="1600">
                  <a:solidFill>
                    <a:schemeClr val="tx1"/>
                  </a:solidFill>
                </a:rPr>
                <a:t>ext. 21~28</a:t>
              </a:r>
              <a:endParaRPr lang="zh-TW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8621" name="文字方塊 13"/>
            <p:cNvSpPr txBox="1">
              <a:spLocks noChangeArrowheads="1"/>
            </p:cNvSpPr>
            <p:nvPr/>
          </p:nvSpPr>
          <p:spPr bwMode="auto">
            <a:xfrm>
              <a:off x="1856656" y="5057134"/>
              <a:ext cx="1620000" cy="828000"/>
            </a:xfrm>
            <a:prstGeom prst="rect">
              <a:avLst/>
            </a:prstGeom>
            <a:solidFill>
              <a:srgbClr val="00FFFF"/>
            </a:solidFill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>
              <a:lvl1pPr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r>
                <a:rPr lang="zh-TW" altLang="en-US" sz="1800">
                  <a:solidFill>
                    <a:schemeClr val="tx1"/>
                  </a:solidFill>
                </a:rPr>
                <a:t>通知校警隊</a:t>
              </a:r>
              <a:endParaRPr lang="en-US" altLang="zh-TW" sz="1800">
                <a:solidFill>
                  <a:schemeClr val="tx1"/>
                </a:solidFill>
              </a:endParaRPr>
            </a:p>
            <a:p>
              <a:r>
                <a:rPr lang="en-US" altLang="zh-TW" sz="1800">
                  <a:solidFill>
                    <a:schemeClr val="tx1"/>
                  </a:solidFill>
                </a:rPr>
                <a:t>33669110</a:t>
              </a:r>
              <a:endParaRPr lang="zh-TW" altLang="en-US" sz="180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2" name="筆跡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65400" y="2050920"/>
              <a:ext cx="901800" cy="660960"/>
            </p14:xfrm>
          </p:contentPart>
        </mc:Choice>
        <mc:Fallback xmlns="">
          <p:pic>
            <p:nvPicPr>
              <p:cNvPr id="2" name="筆跡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56040" y="2041560"/>
                <a:ext cx="920520" cy="67968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日期版面配置區 7">
            <a:extLst>
              <a:ext uri="{FF2B5EF4-FFF2-40B4-BE49-F238E27FC236}">
                <a16:creationId xmlns:a16="http://schemas.microsoft.com/office/drawing/2014/main" id="{AE6CC0C9-43F4-4316-B2BA-4BDA64051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93506-8B69-42FA-A2CE-6CF1AB9A4018}" type="datetime1">
              <a:rPr lang="zh-TW" altLang="en-US" smtClean="0"/>
              <a:t>2022/8/3</a:t>
            </a:fld>
            <a:endParaRPr lang="zh-TW" altLang="en-US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4EEBE14-8104-4EB7-8BCF-02788C10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臺灣大學奈米機電系統研究中心</a:t>
            </a:r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9546026-627E-402E-84D4-43116BD764CF}"/>
              </a:ext>
            </a:extLst>
          </p:cNvPr>
          <p:cNvSpPr txBox="1"/>
          <p:nvPr/>
        </p:nvSpPr>
        <p:spPr>
          <a:xfrm>
            <a:off x="8016502" y="2077067"/>
            <a:ext cx="737172" cy="246221"/>
          </a:xfrm>
          <a:prstGeom prst="rect">
            <a:avLst/>
          </a:prstGeom>
          <a:solidFill>
            <a:srgbClr val="FAC09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confocal</a:t>
            </a:r>
            <a:endParaRPr lang="zh-TW" altLang="en-US" sz="1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846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01"/>
    </mc:Choice>
    <mc:Fallback xmlns="">
      <p:transition spd="slow" advTm="22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8504" y="548680"/>
            <a:ext cx="8915400" cy="850106"/>
          </a:xfrm>
        </p:spPr>
        <p:txBody>
          <a:bodyPr/>
          <a:lstStyle/>
          <a:p>
            <a:r>
              <a:rPr lang="zh-TW" altLang="en-US" dirty="0"/>
              <a:t>卓越研究大樓簡介</a:t>
            </a:r>
            <a:br>
              <a:rPr lang="en-US" altLang="zh-TW" dirty="0"/>
            </a:b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Complex for Research Excellence</a:t>
            </a:r>
            <a:br>
              <a:rPr lang="en-US" altLang="zh-TW" dirty="0">
                <a:solidFill>
                  <a:srgbClr val="A50021"/>
                </a:solidFill>
                <a:ea typeface="標楷體" panose="03000509000000000000" pitchFamily="65" charset="-120"/>
                <a:cs typeface="Arial Unicode MS" pitchFamily="34" charset="-120"/>
              </a:rPr>
            </a:br>
            <a:endParaRPr lang="zh-TW" alt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560512" y="1916832"/>
            <a:ext cx="8915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目標：「提供完善的研究空間以培育跨領域性研究人才與</a:t>
            </a:r>
            <a:b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基本技術以促進本校之學術研究發展」</a:t>
            </a:r>
          </a:p>
          <a:p>
            <a:pPr lvl="1" eaLnBrk="1" hangingPunct="1">
              <a:lnSpc>
                <a:spcPct val="90000"/>
              </a:lnSpc>
              <a:buClr>
                <a:srgbClr val="00FFFF"/>
              </a:buClr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研究主軸：理工科技及生農科學 </a:t>
            </a:r>
            <a:endParaRPr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59193" lvl="2" indent="-457200">
              <a:buFont typeface="Wingdings" pitchFamily="2" charset="2"/>
              <a:buChar char="Ø"/>
              <a:defRPr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半導體實驗室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樓無塵室）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59193" lvl="2" indent="-457200">
              <a:buFont typeface="Wingdings" pitchFamily="2" charset="2"/>
              <a:buChar char="Ø"/>
              <a:defRPr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材料分析實驗室</a:t>
            </a:r>
            <a:r>
              <a:rPr lang="zh-TW" altLang="zh-TW" sz="1200" kern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1200" kern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虛擬實驗室）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59193" lvl="2" indent="-457200">
              <a:buFont typeface="Wingdings" pitchFamily="2" charset="2"/>
              <a:buChar char="Ø"/>
              <a:defRPr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生物基因實驗室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（虛擬實驗室）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任務</a:t>
            </a:r>
          </a:p>
          <a:p>
            <a:pPr lvl="1" eaLnBrk="1" hangingPunct="1">
              <a:lnSpc>
                <a:spcPct val="90000"/>
              </a:lnSpc>
              <a:buClr>
                <a:srgbClr val="00FFFF"/>
              </a:buClr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落實共通性實驗室制度 </a:t>
            </a:r>
          </a:p>
          <a:p>
            <a:pPr lvl="1" eaLnBrk="1" hangingPunct="1">
              <a:lnSpc>
                <a:spcPct val="90000"/>
              </a:lnSpc>
              <a:buClr>
                <a:srgbClr val="00FFFF"/>
              </a:buClr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鼓勵跨院系整合性研究發展 </a:t>
            </a:r>
          </a:p>
          <a:p>
            <a:pPr lvl="1" eaLnBrk="1" hangingPunct="1">
              <a:lnSpc>
                <a:spcPct val="90000"/>
              </a:lnSpc>
              <a:buClr>
                <a:srgbClr val="00FFFF"/>
              </a:buClr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爭取產業合作以利永續經營</a:t>
            </a:r>
            <a:endParaRPr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146" name="Picture 2" descr="F:\nems\製程中心卓越大樓計畫\照片\iphone\IMG_49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903217" y="2658244"/>
            <a:ext cx="2730303" cy="1890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nems\製程中心卓越大樓計畫\照片\iphone\IMG_49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363" y="4548454"/>
            <a:ext cx="2547705" cy="17637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日期版面配置區 9">
            <a:extLst>
              <a:ext uri="{FF2B5EF4-FFF2-40B4-BE49-F238E27FC236}">
                <a16:creationId xmlns:a16="http://schemas.microsoft.com/office/drawing/2014/main" id="{5C62BC1B-9B7F-465B-8D58-F9B98B4B0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4D34-B78A-453F-B95F-D81027A0CC0A}" type="datetime1">
              <a:rPr lang="zh-TW" altLang="en-US" smtClean="0"/>
              <a:t>2022/8/3</a:t>
            </a:fld>
            <a:endParaRPr lang="zh-TW" altLang="en-US" dirty="0"/>
          </a:p>
        </p:txBody>
      </p:sp>
      <p:sp>
        <p:nvSpPr>
          <p:cNvPr id="11" name="頁尾版面配置區 10">
            <a:extLst>
              <a:ext uri="{FF2B5EF4-FFF2-40B4-BE49-F238E27FC236}">
                <a16:creationId xmlns:a16="http://schemas.microsoft.com/office/drawing/2014/main" id="{C7255412-5E43-450E-8CAF-216D8F862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臺灣大學奈米機電系統研究中心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434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24"/>
    </mc:Choice>
    <mc:Fallback xmlns="">
      <p:transition spd="slow" advTm="1862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>
          <a:xfrm>
            <a:off x="2585535" y="44450"/>
            <a:ext cx="4700006" cy="770084"/>
          </a:xfrm>
          <a:noFill/>
        </p:spPr>
        <p:txBody>
          <a:bodyPr wrap="none" lIns="92075" tIns="46038" rIns="92075" bIns="46038" anchor="t">
            <a:spAutoFit/>
          </a:bodyPr>
          <a:lstStyle/>
          <a:p>
            <a:pPr defTabSz="914400"/>
            <a:r>
              <a:rPr lang="zh-TW" altLang="en-US" sz="4400" b="1" dirty="0">
                <a:solidFill>
                  <a:srgbClr val="0000FF"/>
                </a:solidFill>
              </a:rPr>
              <a:t>特殊氣體防護措施</a:t>
            </a:r>
          </a:p>
        </p:txBody>
      </p:sp>
      <p:sp>
        <p:nvSpPr>
          <p:cNvPr id="73732" name="Text Box 5"/>
          <p:cNvSpPr txBox="1">
            <a:spLocks noChangeArrowheads="1"/>
          </p:cNvSpPr>
          <p:nvPr/>
        </p:nvSpPr>
        <p:spPr bwMode="auto">
          <a:xfrm>
            <a:off x="6521450" y="4070350"/>
            <a:ext cx="26225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/>
            <a:r>
              <a:rPr lang="zh-TW" altLang="en-US">
                <a:solidFill>
                  <a:srgbClr val="FF0000"/>
                </a:solidFill>
              </a:rPr>
              <a:t>由本中心人員宣佈</a:t>
            </a:r>
          </a:p>
          <a:p>
            <a:pPr algn="l"/>
            <a:r>
              <a:rPr lang="zh-TW" altLang="en-US">
                <a:solidFill>
                  <a:srgbClr val="FF0000"/>
                </a:solidFill>
              </a:rPr>
              <a:t>實驗室重新開放後</a:t>
            </a:r>
          </a:p>
          <a:p>
            <a:pPr algn="l"/>
            <a:r>
              <a:rPr lang="zh-TW" altLang="en-US">
                <a:solidFill>
                  <a:srgbClr val="FF0000"/>
                </a:solidFill>
              </a:rPr>
              <a:t>始可進入實驗室。</a:t>
            </a:r>
          </a:p>
        </p:txBody>
      </p:sp>
      <p:grpSp>
        <p:nvGrpSpPr>
          <p:cNvPr id="73733" name="群組 2"/>
          <p:cNvGrpSpPr>
            <a:grpSpLocks/>
          </p:cNvGrpSpPr>
          <p:nvPr/>
        </p:nvGrpSpPr>
        <p:grpSpPr bwMode="auto">
          <a:xfrm>
            <a:off x="2220913" y="1052513"/>
            <a:ext cx="4027487" cy="4973637"/>
            <a:chOff x="2220913" y="1052513"/>
            <a:chExt cx="4027487" cy="4973637"/>
          </a:xfrm>
        </p:grpSpPr>
        <p:graphicFrame>
          <p:nvGraphicFramePr>
            <p:cNvPr id="73735" name="Object 10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96404132"/>
                </p:ext>
              </p:extLst>
            </p:nvPr>
          </p:nvGraphicFramePr>
          <p:xfrm>
            <a:off x="2220913" y="1052513"/>
            <a:ext cx="4027487" cy="4973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7" name="Visio" r:id="rId3" imgW="2916555" imgH="3602330" progId="Visio.Drawing.11">
                    <p:embed/>
                  </p:oleObj>
                </mc:Choice>
                <mc:Fallback>
                  <p:oleObj name="Visio" r:id="rId3" imgW="2916555" imgH="3602330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20913" y="1052513"/>
                          <a:ext cx="4027487" cy="49736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FF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3736" name="文字方塊 1"/>
            <p:cNvSpPr txBox="1">
              <a:spLocks noChangeArrowheads="1"/>
            </p:cNvSpPr>
            <p:nvPr/>
          </p:nvSpPr>
          <p:spPr bwMode="auto">
            <a:xfrm>
              <a:off x="5889104" y="4509120"/>
              <a:ext cx="288000" cy="33855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rIns="36000">
              <a:spAutoFit/>
            </a:bodyPr>
            <a:lstStyle>
              <a:lvl1pPr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r>
                <a:rPr lang="en-US" altLang="zh-TW" sz="1600">
                  <a:solidFill>
                    <a:schemeClr val="tx1"/>
                  </a:solidFill>
                </a:rPr>
                <a:t>28</a:t>
              </a:r>
              <a:endParaRPr lang="zh-TW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73737" name="文字方塊 6"/>
            <p:cNvSpPr txBox="1">
              <a:spLocks noChangeArrowheads="1"/>
            </p:cNvSpPr>
            <p:nvPr/>
          </p:nvSpPr>
          <p:spPr bwMode="auto">
            <a:xfrm>
              <a:off x="3009096" y="5625280"/>
              <a:ext cx="2772000" cy="32400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rIns="36000">
              <a:spAutoFit/>
            </a:bodyPr>
            <a:lstStyle>
              <a:lvl1pPr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404040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r>
                <a:rPr lang="en-US" altLang="zh-TW" sz="1600">
                  <a:solidFill>
                    <a:schemeClr val="tx1"/>
                  </a:solidFill>
                </a:rPr>
                <a:t>33669110</a:t>
              </a:r>
              <a:endParaRPr lang="zh-TW" altLang="en-US" sz="1600">
                <a:solidFill>
                  <a:schemeClr val="tx1"/>
                </a:solidFill>
              </a:endParaRPr>
            </a:p>
          </p:txBody>
        </p:sp>
      </p:grpSp>
      <p:sp>
        <p:nvSpPr>
          <p:cNvPr id="73734" name="橢圓 1"/>
          <p:cNvSpPr>
            <a:spLocks noChangeArrowheads="1"/>
          </p:cNvSpPr>
          <p:nvPr/>
        </p:nvSpPr>
        <p:spPr bwMode="auto">
          <a:xfrm>
            <a:off x="2030413" y="1878013"/>
            <a:ext cx="2016125" cy="936625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04040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4484952" y="1076008"/>
            <a:ext cx="1404152" cy="69680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氣體外洩</a:t>
            </a:r>
          </a:p>
        </p:txBody>
      </p:sp>
      <p:sp>
        <p:nvSpPr>
          <p:cNvPr id="8" name="日期版面配置區 7">
            <a:extLst>
              <a:ext uri="{FF2B5EF4-FFF2-40B4-BE49-F238E27FC236}">
                <a16:creationId xmlns:a16="http://schemas.microsoft.com/office/drawing/2014/main" id="{ABADDC50-716D-4DFF-AD51-FEF707A52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725B3-729F-4002-91CB-41E4194D133B}" type="datetime1">
              <a:rPr lang="zh-TW" altLang="en-US" smtClean="0"/>
              <a:t>2022/8/3</a:t>
            </a:fld>
            <a:endParaRPr lang="zh-TW" altLang="en-US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BF6A5637-E772-4373-8EC9-A07ECC509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臺灣大學奈米機電系統研究中心</a:t>
            </a:r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264518F-48DD-47AE-8FE3-ACBFBC91B683}"/>
              </a:ext>
            </a:extLst>
          </p:cNvPr>
          <p:cNvSpPr txBox="1"/>
          <p:nvPr/>
        </p:nvSpPr>
        <p:spPr>
          <a:xfrm>
            <a:off x="3224808" y="4487103"/>
            <a:ext cx="8842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700" b="1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現場</a:t>
            </a:r>
          </a:p>
        </p:txBody>
      </p:sp>
    </p:spTree>
    <p:extLst>
      <p:ext uri="{BB962C8B-B14F-4D97-AF65-F5344CB8AC3E}">
        <p14:creationId xmlns:p14="http://schemas.microsoft.com/office/powerpoint/2010/main" val="112753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86"/>
    </mc:Choice>
    <mc:Fallback xmlns="">
      <p:transition spd="slow" advTm="4928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圖形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33" y="1268760"/>
            <a:ext cx="5615979" cy="491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卓越研究大樓位置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838810" y="2276475"/>
            <a:ext cx="187285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/>
              <a:t>NTU main Campus</a:t>
            </a: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H="1">
            <a:off x="6669191" y="2636838"/>
            <a:ext cx="1248730" cy="7921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39510" y="4732338"/>
            <a:ext cx="1717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台大水源校區</a:t>
            </a: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1520296" y="4732339"/>
            <a:ext cx="1872531" cy="4254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" name="日期版面配置區 13">
            <a:extLst>
              <a:ext uri="{FF2B5EF4-FFF2-40B4-BE49-F238E27FC236}">
                <a16:creationId xmlns:a16="http://schemas.microsoft.com/office/drawing/2014/main" id="{E48F934C-CDBE-4813-95FF-EA6849E71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1799-7C53-4CE6-B8BF-AC91CD1E7ABE}" type="datetime1">
              <a:rPr lang="zh-TW" altLang="en-US" smtClean="0"/>
              <a:t>2022/8/3</a:t>
            </a:fld>
            <a:endParaRPr lang="zh-TW" altLang="en-US" dirty="0"/>
          </a:p>
        </p:txBody>
      </p:sp>
      <p:sp>
        <p:nvSpPr>
          <p:cNvPr id="15" name="頁尾版面配置區 14">
            <a:extLst>
              <a:ext uri="{FF2B5EF4-FFF2-40B4-BE49-F238E27FC236}">
                <a16:creationId xmlns:a16="http://schemas.microsoft.com/office/drawing/2014/main" id="{9B5A2CE9-B5FE-4B3E-9CA0-2AE807F93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臺灣大學奈米機電系統研究中心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24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3"/>
    </mc:Choice>
    <mc:Fallback xmlns="">
      <p:transition spd="slow" advTm="428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卓越研究大樓樓層規劃 </a:t>
            </a:r>
          </a:p>
        </p:txBody>
      </p:sp>
      <p:graphicFrame>
        <p:nvGraphicFramePr>
          <p:cNvPr id="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197160"/>
              </p:ext>
            </p:extLst>
          </p:nvPr>
        </p:nvGraphicFramePr>
        <p:xfrm>
          <a:off x="2612740" y="1340769"/>
          <a:ext cx="6786754" cy="4835527"/>
        </p:xfrm>
        <a:graphic>
          <a:graphicData uri="http://schemas.openxmlformats.org/drawingml/2006/table">
            <a:tbl>
              <a:tblPr/>
              <a:tblGrid>
                <a:gridCol w="648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3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22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22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98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8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樓層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空 間 別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坪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樓板面積</a:t>
                      </a: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(m</a:t>
                      </a:r>
                      <a:r>
                        <a:rPr kumimoji="1" lang="en-US" altLang="zh-TW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樓高</a:t>
                      </a: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(m)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5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B2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機電設備</a:t>
                      </a: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地下停車場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792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2,618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4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2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B1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機電設備</a:t>
                      </a: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地下停車場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792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2,618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4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1F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行政辦公室、精密實驗室、會議室、討論室、名人堂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479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1,583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6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8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2F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無塵室、機電設備</a:t>
                      </a:r>
                      <a:endParaRPr kumimoji="1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405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1,338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6.5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1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3F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實驗研究室</a:t>
                      </a: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未來可改建為無塵室</a:t>
                      </a: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464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1,533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6.5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0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4F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會議室</a:t>
                      </a: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實驗研究室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343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1,090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5.5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5-10F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實驗研究室</a:t>
                      </a: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討論室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約</a:t>
                      </a:r>
                      <a:r>
                        <a:rPr kumimoji="1" lang="en-US" altLang="zh-TW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380/</a:t>
                      </a:r>
                      <a:r>
                        <a:rPr kumimoji="1" lang="zh-TW" alt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層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約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1,200/</a:t>
                      </a: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層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66FF"/>
                        </a:buClr>
                        <a:buSzPct val="7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66FF33"/>
                        </a:buClr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華康粗黑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4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2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總計</a:t>
                      </a:r>
                      <a:endParaRPr kumimoji="1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Arial" charset="0"/>
                      </a:endParaRP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415" marR="68415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5,543</a:t>
                      </a:r>
                      <a:endParaRPr kumimoji="1" lang="zh-TW" alt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Arial" charset="0"/>
                      </a:endParaRP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18,324</a:t>
                      </a:r>
                      <a:endParaRPr kumimoji="1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Arial" charset="0"/>
                      </a:endParaRP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Arial" charset="0"/>
                        </a:rPr>
                        <a:t>56.5</a:t>
                      </a:r>
                    </a:p>
                  </a:txBody>
                  <a:tcPr marL="74116" marR="74116" marT="34208" marB="342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8" name="Picture 5" descr="ca2拷貝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09" t="12587" r="39183" b="6752"/>
          <a:stretch>
            <a:fillRect/>
          </a:stretch>
        </p:blipFill>
        <p:spPr bwMode="auto">
          <a:xfrm>
            <a:off x="272480" y="1340768"/>
            <a:ext cx="2185856" cy="4968875"/>
          </a:xfrm>
          <a:prstGeom prst="rect">
            <a:avLst/>
          </a:prstGeom>
          <a:solidFill>
            <a:srgbClr val="D9D9D9">
              <a:alpha val="2588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612740" y="3501008"/>
            <a:ext cx="6786754" cy="93610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日期版面配置區 11">
            <a:extLst>
              <a:ext uri="{FF2B5EF4-FFF2-40B4-BE49-F238E27FC236}">
                <a16:creationId xmlns:a16="http://schemas.microsoft.com/office/drawing/2014/main" id="{C486F538-920B-4427-B43C-629907D31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30354-3C5B-4959-9C8E-81A9A0D6E7E5}" type="datetime1">
              <a:rPr lang="zh-TW" altLang="en-US" smtClean="0"/>
              <a:t>2022/8/3</a:t>
            </a:fld>
            <a:endParaRPr lang="zh-TW" altLang="en-US" dirty="0"/>
          </a:p>
        </p:txBody>
      </p:sp>
      <p:sp>
        <p:nvSpPr>
          <p:cNvPr id="13" name="頁尾版面配置區 12">
            <a:extLst>
              <a:ext uri="{FF2B5EF4-FFF2-40B4-BE49-F238E27FC236}">
                <a16:creationId xmlns:a16="http://schemas.microsoft.com/office/drawing/2014/main" id="{C80ABFFA-511F-4186-A015-67EBED29E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臺灣大學奈米機電系統研究中心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6619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6"/>
    </mc:Choice>
    <mc:Fallback xmlns="">
      <p:transition spd="slow" advTm="528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404664"/>
            <a:ext cx="8915400" cy="850106"/>
          </a:xfrm>
        </p:spPr>
        <p:txBody>
          <a:bodyPr/>
          <a:lstStyle/>
          <a:p>
            <a:r>
              <a:rPr lang="zh-TW" altLang="en-US" dirty="0"/>
              <a:t>卓越研究大樓</a:t>
            </a:r>
            <a:r>
              <a:rPr lang="en-US" altLang="zh-TW" dirty="0"/>
              <a:t>1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TW" altLang="en-US" dirty="0"/>
              <a:t>平面圖</a:t>
            </a:r>
          </a:p>
        </p:txBody>
      </p:sp>
      <p:pic>
        <p:nvPicPr>
          <p:cNvPr id="11266" name="Picture 2" descr="F:\nems\製程中心卓越大樓計畫\20110913無塵室設備需求-from珮寧\1F無塵室傢俱平面圖[1]_頁面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" t="9032" r="1548" b="6777"/>
          <a:stretch/>
        </p:blipFill>
        <p:spPr bwMode="auto">
          <a:xfrm>
            <a:off x="272480" y="1108606"/>
            <a:ext cx="9361040" cy="52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314818" y="2308810"/>
            <a:ext cx="780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精密儀器實驗室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3626853" y="3429000"/>
            <a:ext cx="780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精密儀器實驗室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924775" y="3429000"/>
            <a:ext cx="780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精密儀器實驗室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4484948" y="2308811"/>
            <a:ext cx="780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教學教室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5577069" y="2174668"/>
            <a:ext cx="780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會議室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5577069" y="2678724"/>
            <a:ext cx="780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討論室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6357156" y="2338100"/>
            <a:ext cx="780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辦公室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6513173" y="4941169"/>
            <a:ext cx="780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名人堂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4650048" y="3470811"/>
            <a:ext cx="780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休息區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7917329" y="3582890"/>
            <a:ext cx="780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大聽入口</a:t>
            </a:r>
          </a:p>
        </p:txBody>
      </p:sp>
      <p:sp>
        <p:nvSpPr>
          <p:cNvPr id="19" name="日期版面配置區 18">
            <a:extLst>
              <a:ext uri="{FF2B5EF4-FFF2-40B4-BE49-F238E27FC236}">
                <a16:creationId xmlns:a16="http://schemas.microsoft.com/office/drawing/2014/main" id="{25F98DA9-4B4B-4C6F-AA08-EE42AFC6E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0E5AE-976F-4B06-9B6A-F5AACFD9AE88}" type="datetime1">
              <a:rPr lang="zh-TW" altLang="en-US" smtClean="0"/>
              <a:t>2022/8/3</a:t>
            </a:fld>
            <a:endParaRPr lang="zh-TW" altLang="en-US" dirty="0"/>
          </a:p>
        </p:txBody>
      </p:sp>
      <p:sp>
        <p:nvSpPr>
          <p:cNvPr id="20" name="頁尾版面配置區 19">
            <a:extLst>
              <a:ext uri="{FF2B5EF4-FFF2-40B4-BE49-F238E27FC236}">
                <a16:creationId xmlns:a16="http://schemas.microsoft.com/office/drawing/2014/main" id="{FCC0A8F4-D556-472B-8157-B917DEBFC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臺灣大學奈米機電系統研究中心</a:t>
            </a:r>
            <a:endParaRPr lang="zh-TW" altLang="en-US" dirty="0"/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4606079D-42CD-4EE5-A013-7FDDC95D14B1}"/>
              </a:ext>
            </a:extLst>
          </p:cNvPr>
          <p:cNvCxnSpPr/>
          <p:nvPr/>
        </p:nvCxnSpPr>
        <p:spPr>
          <a:xfrm flipH="1">
            <a:off x="5169024" y="3140968"/>
            <a:ext cx="252028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B8A1B6FA-4E94-4472-A3FD-A761D9907256}"/>
              </a:ext>
            </a:extLst>
          </p:cNvPr>
          <p:cNvCxnSpPr>
            <a:cxnSpLocks/>
          </p:cNvCxnSpPr>
          <p:nvPr/>
        </p:nvCxnSpPr>
        <p:spPr>
          <a:xfrm>
            <a:off x="6357156" y="3140968"/>
            <a:ext cx="0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1BC3A7DB-5386-4D6F-801B-3ECCD0DAE99B}"/>
              </a:ext>
            </a:extLst>
          </p:cNvPr>
          <p:cNvCxnSpPr>
            <a:cxnSpLocks/>
          </p:cNvCxnSpPr>
          <p:nvPr/>
        </p:nvCxnSpPr>
        <p:spPr>
          <a:xfrm>
            <a:off x="5169024" y="3145450"/>
            <a:ext cx="0" cy="12916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B34010D6-8C68-4E73-937E-ECC9E34A92F8}"/>
              </a:ext>
            </a:extLst>
          </p:cNvPr>
          <p:cNvCxnSpPr>
            <a:cxnSpLocks/>
          </p:cNvCxnSpPr>
          <p:nvPr/>
        </p:nvCxnSpPr>
        <p:spPr>
          <a:xfrm>
            <a:off x="7041232" y="3140968"/>
            <a:ext cx="0" cy="3298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9B7FF0DF-2375-405E-9634-C6F5043AA7FB}"/>
              </a:ext>
            </a:extLst>
          </p:cNvPr>
          <p:cNvCxnSpPr>
            <a:cxnSpLocks/>
          </p:cNvCxnSpPr>
          <p:nvPr/>
        </p:nvCxnSpPr>
        <p:spPr>
          <a:xfrm flipH="1" flipV="1">
            <a:off x="7689304" y="3140968"/>
            <a:ext cx="576064" cy="7920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67F2620-1E4E-48E5-947D-03DAEB3948D3}"/>
              </a:ext>
            </a:extLst>
          </p:cNvPr>
          <p:cNvSpPr txBox="1"/>
          <p:nvPr/>
        </p:nvSpPr>
        <p:spPr>
          <a:xfrm>
            <a:off x="4451015" y="4228002"/>
            <a:ext cx="780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樓梯</a:t>
            </a:r>
            <a:r>
              <a:rPr lang="en-US" altLang="zh-TW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1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7500817A-3813-42D5-AE7C-3B3234B7ACDD}"/>
              </a:ext>
            </a:extLst>
          </p:cNvPr>
          <p:cNvSpPr txBox="1"/>
          <p:nvPr/>
        </p:nvSpPr>
        <p:spPr>
          <a:xfrm>
            <a:off x="6651188" y="3520502"/>
            <a:ext cx="780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樓梯</a:t>
            </a:r>
            <a:r>
              <a:rPr lang="en-US" altLang="zh-TW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1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393E2332-1A4A-476C-AF2D-A2297F7517C2}"/>
              </a:ext>
            </a:extLst>
          </p:cNvPr>
          <p:cNvSpPr txBox="1"/>
          <p:nvPr/>
        </p:nvSpPr>
        <p:spPr>
          <a:xfrm>
            <a:off x="5931108" y="3891553"/>
            <a:ext cx="780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電梯</a:t>
            </a:r>
          </a:p>
        </p:txBody>
      </p:sp>
    </p:spTree>
    <p:extLst>
      <p:ext uri="{BB962C8B-B14F-4D97-AF65-F5344CB8AC3E}">
        <p14:creationId xmlns:p14="http://schemas.microsoft.com/office/powerpoint/2010/main" val="245359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3"/>
    </mc:Choice>
    <mc:Fallback xmlns="">
      <p:transition spd="slow" advTm="687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404664"/>
            <a:ext cx="8915400" cy="850106"/>
          </a:xfrm>
        </p:spPr>
        <p:txBody>
          <a:bodyPr/>
          <a:lstStyle/>
          <a:p>
            <a:r>
              <a:rPr lang="zh-TW" altLang="en-US" dirty="0"/>
              <a:t>卓越研究大樓</a:t>
            </a:r>
            <a:r>
              <a:rPr lang="en-US" altLang="zh-TW" dirty="0"/>
              <a:t>2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TW" altLang="en-US" dirty="0"/>
              <a:t>平面圖</a:t>
            </a:r>
          </a:p>
        </p:txBody>
      </p:sp>
      <p:pic>
        <p:nvPicPr>
          <p:cNvPr id="2050" name="Picture 2" descr="F:\nems\製程中心卓越大樓計畫\二次配管工程不含之工程報價\卓越研究大樓無塵室設備配管銜接工程_平面圖-藍色設備為本次工程報價範圍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t="16174" b="6880"/>
          <a:stretch/>
        </p:blipFill>
        <p:spPr bwMode="auto">
          <a:xfrm>
            <a:off x="194471" y="1029674"/>
            <a:ext cx="9361040" cy="535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446447" y="1595802"/>
            <a:ext cx="492443" cy="5370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爐管區</a:t>
            </a:r>
            <a:r>
              <a:rPr lang="en-US" altLang="zh-TW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CVD</a:t>
            </a:r>
            <a:endParaRPr lang="zh-TW" altLang="en-US" sz="1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468065" y="1556792"/>
            <a:ext cx="492443" cy="5370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薄膜區</a:t>
            </a:r>
            <a:r>
              <a:rPr lang="en-US" altLang="zh-TW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PVD</a:t>
            </a:r>
            <a:endParaRPr lang="zh-TW" altLang="en-US" sz="1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614446" y="1556792"/>
            <a:ext cx="338554" cy="7465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乾蝕刻區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6402040" y="1556792"/>
            <a:ext cx="338554" cy="5370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分析區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6948102" y="1556792"/>
            <a:ext cx="338554" cy="5370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蝕刻區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962478" y="1958643"/>
            <a:ext cx="884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100</a:t>
            </a:r>
            <a:endParaRPr lang="zh-TW" altLang="en-US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884469" y="3038764"/>
            <a:ext cx="884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黃光區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962478" y="3429001"/>
            <a:ext cx="884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更衣區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7832763" y="3378324"/>
            <a:ext cx="10086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212</a:t>
            </a:r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辦公室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1335910" y="1514417"/>
            <a:ext cx="6269384" cy="2418639"/>
            <a:chOff x="1233148" y="1514417"/>
            <a:chExt cx="5787124" cy="2418639"/>
          </a:xfrm>
        </p:grpSpPr>
        <p:cxnSp>
          <p:nvCxnSpPr>
            <p:cNvPr id="16" name="直線接點 15"/>
            <p:cNvCxnSpPr/>
            <p:nvPr/>
          </p:nvCxnSpPr>
          <p:spPr>
            <a:xfrm>
              <a:off x="1233148" y="1514417"/>
              <a:ext cx="0" cy="2418639"/>
            </a:xfrm>
            <a:prstGeom prst="line">
              <a:avLst/>
            </a:prstGeom>
            <a:ln w="190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>
              <a:off x="1233148" y="1514417"/>
              <a:ext cx="5787124" cy="0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>
              <a:off x="7020272" y="1514417"/>
              <a:ext cx="0" cy="1602932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>
              <a:off x="3131840" y="3106630"/>
              <a:ext cx="3888432" cy="0"/>
            </a:xfrm>
            <a:prstGeom prst="line">
              <a:avLst/>
            </a:prstGeom>
            <a:ln w="190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>
            <a:xfrm flipH="1">
              <a:off x="3131840" y="3100552"/>
              <a:ext cx="5168" cy="832504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>
            <a:xfrm>
              <a:off x="1233148" y="3933056"/>
              <a:ext cx="1903860" cy="0"/>
            </a:xfrm>
            <a:prstGeom prst="line">
              <a:avLst/>
            </a:prstGeom>
            <a:ln w="190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日期版面配置區 24">
            <a:extLst>
              <a:ext uri="{FF2B5EF4-FFF2-40B4-BE49-F238E27FC236}">
                <a16:creationId xmlns:a16="http://schemas.microsoft.com/office/drawing/2014/main" id="{1382A880-8218-4555-B455-6A07D91CD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7704-195C-4EC5-AFC0-3875E8A72495}" type="datetime1">
              <a:rPr lang="zh-TW" altLang="en-US" smtClean="0"/>
              <a:t>2022/8/3</a:t>
            </a:fld>
            <a:endParaRPr lang="zh-TW" altLang="en-US" dirty="0"/>
          </a:p>
        </p:txBody>
      </p:sp>
      <p:sp>
        <p:nvSpPr>
          <p:cNvPr id="26" name="頁尾版面配置區 25">
            <a:extLst>
              <a:ext uri="{FF2B5EF4-FFF2-40B4-BE49-F238E27FC236}">
                <a16:creationId xmlns:a16="http://schemas.microsoft.com/office/drawing/2014/main" id="{DFAC3824-0925-4712-9738-DE26895AF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臺灣大學奈米機電系統研究中心</a:t>
            </a:r>
            <a:endParaRPr lang="zh-TW" altLang="en-US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1C8AE49-5348-4E69-8A99-1B3A33990646}"/>
              </a:ext>
            </a:extLst>
          </p:cNvPr>
          <p:cNvSpPr txBox="1"/>
          <p:nvPr/>
        </p:nvSpPr>
        <p:spPr>
          <a:xfrm>
            <a:off x="4980057" y="3424491"/>
            <a:ext cx="88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廁所</a:t>
            </a:r>
          </a:p>
        </p:txBody>
      </p:sp>
    </p:spTree>
    <p:extLst>
      <p:ext uri="{BB962C8B-B14F-4D97-AF65-F5344CB8AC3E}">
        <p14:creationId xmlns:p14="http://schemas.microsoft.com/office/powerpoint/2010/main" val="116377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08"/>
    </mc:Choice>
    <mc:Fallback xmlns="">
      <p:transition spd="slow" advTm="3310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6660D24-0AC3-4E43-948A-0195599C8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" y="1014775"/>
            <a:ext cx="9888569" cy="482845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404664"/>
            <a:ext cx="8915400" cy="850106"/>
          </a:xfrm>
        </p:spPr>
        <p:txBody>
          <a:bodyPr/>
          <a:lstStyle/>
          <a:p>
            <a:r>
              <a:rPr lang="zh-TW" altLang="en-US" dirty="0"/>
              <a:t>卓越研究大樓</a:t>
            </a:r>
            <a:r>
              <a:rPr lang="en-US" altLang="zh-TW" dirty="0"/>
              <a:t>2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TW" altLang="en-US" dirty="0"/>
              <a:t>平面圖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8193360" y="4365104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休息區實驗室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3660038" y="2077391"/>
            <a:ext cx="400110" cy="7719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爐管區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6758426" y="2049193"/>
            <a:ext cx="400110" cy="9356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薄膜區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5258826" y="1969379"/>
            <a:ext cx="400110" cy="9356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乾蝕刻區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7927745" y="2123037"/>
            <a:ext cx="400110" cy="78798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分析區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8753674" y="2023006"/>
            <a:ext cx="400110" cy="85010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濕蝕刻區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1152326" y="1998430"/>
            <a:ext cx="997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100</a:t>
            </a:r>
            <a:endParaRPr lang="zh-TW" altLang="en-US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1218680" y="3237920"/>
            <a:ext cx="884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黃光區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1835220" y="4611325"/>
            <a:ext cx="88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更衣區</a:t>
            </a:r>
          </a:p>
        </p:txBody>
      </p:sp>
      <p:sp>
        <p:nvSpPr>
          <p:cNvPr id="30" name="矩形 29"/>
          <p:cNvSpPr/>
          <p:nvPr/>
        </p:nvSpPr>
        <p:spPr>
          <a:xfrm>
            <a:off x="2461179" y="2686929"/>
            <a:ext cx="72008" cy="2160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2357194" y="1864440"/>
            <a:ext cx="72008" cy="2160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2461179" y="3614120"/>
            <a:ext cx="72008" cy="2160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/>
          <p:cNvSpPr/>
          <p:nvPr/>
        </p:nvSpPr>
        <p:spPr>
          <a:xfrm>
            <a:off x="6249144" y="3391808"/>
            <a:ext cx="72008" cy="2160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4441316" y="1838565"/>
            <a:ext cx="72008" cy="2160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4868890" y="1837151"/>
            <a:ext cx="72008" cy="2160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6404438" y="1861367"/>
            <a:ext cx="72008" cy="2160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151612" y="1124744"/>
            <a:ext cx="72008" cy="2160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23620" y="105689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滅火器</a:t>
            </a:r>
          </a:p>
        </p:txBody>
      </p:sp>
      <p:sp>
        <p:nvSpPr>
          <p:cNvPr id="39" name="矩形 38"/>
          <p:cNvSpPr/>
          <p:nvPr/>
        </p:nvSpPr>
        <p:spPr>
          <a:xfrm>
            <a:off x="1182189" y="1133550"/>
            <a:ext cx="226120" cy="216024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FF00"/>
              </a:solidFill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1445995" y="105689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逃生門</a:t>
            </a:r>
          </a:p>
        </p:txBody>
      </p:sp>
      <p:sp>
        <p:nvSpPr>
          <p:cNvPr id="41" name="矩形 40"/>
          <p:cNvSpPr/>
          <p:nvPr/>
        </p:nvSpPr>
        <p:spPr>
          <a:xfrm>
            <a:off x="2417247" y="1364236"/>
            <a:ext cx="341244" cy="339911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FF00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9088354" y="1405619"/>
            <a:ext cx="370252" cy="339911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FF00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040448" y="3275112"/>
            <a:ext cx="370252" cy="307776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FF00"/>
              </a:solidFill>
            </a:endParaRPr>
          </a:p>
        </p:txBody>
      </p:sp>
      <p:sp>
        <p:nvSpPr>
          <p:cNvPr id="10" name="日期版面配置區 9">
            <a:extLst>
              <a:ext uri="{FF2B5EF4-FFF2-40B4-BE49-F238E27FC236}">
                <a16:creationId xmlns:a16="http://schemas.microsoft.com/office/drawing/2014/main" id="{B3184678-8996-4460-B2A2-BC95B4EE8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2ED3-C3E3-4ED2-8768-E933D318DE92}" type="datetime1">
              <a:rPr lang="zh-TW" altLang="en-US" smtClean="0"/>
              <a:t>2022/8/3</a:t>
            </a:fld>
            <a:endParaRPr lang="zh-TW" altLang="en-US" dirty="0"/>
          </a:p>
        </p:txBody>
      </p:sp>
      <p:sp>
        <p:nvSpPr>
          <p:cNvPr id="11" name="頁尾版面配置區 10">
            <a:extLst>
              <a:ext uri="{FF2B5EF4-FFF2-40B4-BE49-F238E27FC236}">
                <a16:creationId xmlns:a16="http://schemas.microsoft.com/office/drawing/2014/main" id="{0AFEF2F1-0FE0-4510-B14D-E194446C5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臺灣大學奈米機電系統研究中心</a:t>
            </a:r>
            <a:endParaRPr lang="zh-TW" altLang="en-US" dirty="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D3B698B7-9313-44B3-8D2C-61F3042AE535}"/>
              </a:ext>
            </a:extLst>
          </p:cNvPr>
          <p:cNvSpPr/>
          <p:nvPr/>
        </p:nvSpPr>
        <p:spPr>
          <a:xfrm>
            <a:off x="558986" y="2954835"/>
            <a:ext cx="341244" cy="339911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9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03"/>
    </mc:Choice>
    <mc:Fallback xmlns="">
      <p:transition spd="slow" advTm="4700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6660D24-0AC3-4E43-948A-0195599C8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" y="1014775"/>
            <a:ext cx="9888569" cy="482845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404664"/>
            <a:ext cx="8915400" cy="850106"/>
          </a:xfrm>
        </p:spPr>
        <p:txBody>
          <a:bodyPr/>
          <a:lstStyle/>
          <a:p>
            <a:r>
              <a:rPr lang="zh-TW" altLang="en-US" dirty="0"/>
              <a:t>卓越研究大樓</a:t>
            </a:r>
            <a:r>
              <a:rPr lang="en-US" altLang="zh-TW" dirty="0"/>
              <a:t>2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TW" altLang="en-US" dirty="0"/>
              <a:t>平面圖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8193360" y="4365104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休息區實驗室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3669245" y="2040894"/>
            <a:ext cx="400110" cy="7848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爐管區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6724566" y="2082941"/>
            <a:ext cx="400110" cy="85010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薄膜區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5234402" y="1991587"/>
            <a:ext cx="400110" cy="10076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乾蝕刻區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7910815" y="2152318"/>
            <a:ext cx="400110" cy="85010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分析區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8733420" y="2040894"/>
            <a:ext cx="400110" cy="11138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濕蝕刻區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1152326" y="1998430"/>
            <a:ext cx="997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100</a:t>
            </a:r>
            <a:endParaRPr lang="zh-TW" altLang="en-US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1218680" y="3237920"/>
            <a:ext cx="884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黃光區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1835220" y="4611325"/>
            <a:ext cx="88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更衣區</a:t>
            </a:r>
          </a:p>
        </p:txBody>
      </p:sp>
      <p:sp>
        <p:nvSpPr>
          <p:cNvPr id="45" name="矩形 44"/>
          <p:cNvSpPr/>
          <p:nvPr/>
        </p:nvSpPr>
        <p:spPr>
          <a:xfrm>
            <a:off x="138948" y="1145013"/>
            <a:ext cx="226120" cy="21602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00FF00"/>
              </a:solidFill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431798" y="107430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緊急沖洗區</a:t>
            </a:r>
          </a:p>
        </p:txBody>
      </p:sp>
      <p:sp>
        <p:nvSpPr>
          <p:cNvPr id="47" name="矩形 46"/>
          <p:cNvSpPr/>
          <p:nvPr/>
        </p:nvSpPr>
        <p:spPr>
          <a:xfrm>
            <a:off x="2026373" y="5493813"/>
            <a:ext cx="380442" cy="33789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FF00"/>
              </a:solidFill>
            </a:endParaRPr>
          </a:p>
        </p:txBody>
      </p:sp>
      <p:sp>
        <p:nvSpPr>
          <p:cNvPr id="10" name="日期版面配置區 9">
            <a:extLst>
              <a:ext uri="{FF2B5EF4-FFF2-40B4-BE49-F238E27FC236}">
                <a16:creationId xmlns:a16="http://schemas.microsoft.com/office/drawing/2014/main" id="{B3184678-8996-4460-B2A2-BC95B4EE8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2ED3-C3E3-4ED2-8768-E933D318DE92}" type="datetime1">
              <a:rPr lang="zh-TW" altLang="en-US" smtClean="0"/>
              <a:t>2022/8/3</a:t>
            </a:fld>
            <a:endParaRPr lang="zh-TW" altLang="en-US" dirty="0"/>
          </a:p>
        </p:txBody>
      </p:sp>
      <p:sp>
        <p:nvSpPr>
          <p:cNvPr id="11" name="頁尾版面配置區 10">
            <a:extLst>
              <a:ext uri="{FF2B5EF4-FFF2-40B4-BE49-F238E27FC236}">
                <a16:creationId xmlns:a16="http://schemas.microsoft.com/office/drawing/2014/main" id="{0AFEF2F1-0FE0-4510-B14D-E194446C5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臺灣大學奈米機電系統研究中心</a:t>
            </a:r>
            <a:endParaRPr lang="zh-TW" altLang="en-US" dirty="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1628AB4-7557-4C44-A03D-F71B9C66D6D9}"/>
              </a:ext>
            </a:extLst>
          </p:cNvPr>
          <p:cNvSpPr/>
          <p:nvPr/>
        </p:nvSpPr>
        <p:spPr>
          <a:xfrm>
            <a:off x="1875432" y="1144423"/>
            <a:ext cx="226120" cy="21602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00FF00"/>
              </a:solidFill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2747A4B4-D175-4B19-B85E-8334BD63E263}"/>
              </a:ext>
            </a:extLst>
          </p:cNvPr>
          <p:cNvSpPr txBox="1"/>
          <p:nvPr/>
        </p:nvSpPr>
        <p:spPr>
          <a:xfrm>
            <a:off x="2101552" y="1079437"/>
            <a:ext cx="1771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敵腐靈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六腐靈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11A64FF-477D-4CC6-AE9B-D7628C65A383}"/>
              </a:ext>
            </a:extLst>
          </p:cNvPr>
          <p:cNvSpPr/>
          <p:nvPr/>
        </p:nvSpPr>
        <p:spPr>
          <a:xfrm>
            <a:off x="8750714" y="1519399"/>
            <a:ext cx="324036" cy="29891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7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03"/>
    </mc:Choice>
    <mc:Fallback xmlns="">
      <p:transition spd="slow" advTm="4700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8493</TotalTime>
  <Words>2078</Words>
  <Application>Microsoft Office PowerPoint</Application>
  <PresentationFormat>A4 紙張 (210x297 公釐)</PresentationFormat>
  <Paragraphs>571</Paragraphs>
  <Slides>30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41" baseType="lpstr">
      <vt:lpstr>Adobe 繁黑體 Std B</vt:lpstr>
      <vt:lpstr>微軟正黑體</vt:lpstr>
      <vt:lpstr>標楷體</vt:lpstr>
      <vt:lpstr>Arial</vt:lpstr>
      <vt:lpstr>Calibri</vt:lpstr>
      <vt:lpstr>Times New Roman</vt:lpstr>
      <vt:lpstr>Tw Cen MT</vt:lpstr>
      <vt:lpstr>Webdings</vt:lpstr>
      <vt:lpstr>Wingdings</vt:lpstr>
      <vt:lpstr>Office 佈景主題</vt:lpstr>
      <vt:lpstr>Visio</vt:lpstr>
      <vt:lpstr>PowerPoint 簡報</vt:lpstr>
      <vt:lpstr>臺灣大學卓越研究大樓</vt:lpstr>
      <vt:lpstr>卓越研究大樓簡介 Complex for Research Excellence </vt:lpstr>
      <vt:lpstr>卓越研究大樓位置</vt:lpstr>
      <vt:lpstr>卓越研究大樓樓層規劃 </vt:lpstr>
      <vt:lpstr>卓越研究大樓1F平面圖</vt:lpstr>
      <vt:lpstr>卓越研究大樓2F平面圖</vt:lpstr>
      <vt:lpstr>卓越研究大樓2F平面圖</vt:lpstr>
      <vt:lpstr>卓越研究大樓2F平面圖</vt:lpstr>
      <vt:lpstr>PowerPoint 簡報</vt:lpstr>
      <vt:lpstr>PowerPoint 簡報</vt:lpstr>
      <vt:lpstr>現場設備照片</vt:lpstr>
      <vt:lpstr>現場廠務照片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卓越研究大樓2F平面圖</vt:lpstr>
      <vt:lpstr>卓越研究大樓2F平面圖</vt:lpstr>
      <vt:lpstr>PowerPoint 簡報</vt:lpstr>
      <vt:lpstr>火災緊急防護措施</vt:lpstr>
      <vt:lpstr>特殊氣體防護措施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E3</dc:creator>
  <cp:lastModifiedBy>國聖 呂</cp:lastModifiedBy>
  <cp:revision>51</cp:revision>
  <dcterms:created xsi:type="dcterms:W3CDTF">2016-01-06T15:23:13Z</dcterms:created>
  <dcterms:modified xsi:type="dcterms:W3CDTF">2022-08-03T04:53:03Z</dcterms:modified>
</cp:coreProperties>
</file>